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1"/>
  </p:sldMasterIdLst>
  <p:notesMasterIdLst>
    <p:notesMasterId r:id="rId38"/>
  </p:notesMasterIdLst>
  <p:sldIdLst>
    <p:sldId id="256" r:id="rId2"/>
    <p:sldId id="296" r:id="rId3"/>
    <p:sldId id="257" r:id="rId4"/>
    <p:sldId id="258" r:id="rId5"/>
    <p:sldId id="259" r:id="rId6"/>
    <p:sldId id="260" r:id="rId7"/>
    <p:sldId id="282" r:id="rId8"/>
    <p:sldId id="261" r:id="rId9"/>
    <p:sldId id="263" r:id="rId10"/>
    <p:sldId id="262" r:id="rId11"/>
    <p:sldId id="265" r:id="rId12"/>
    <p:sldId id="268" r:id="rId13"/>
    <p:sldId id="266" r:id="rId14"/>
    <p:sldId id="270" r:id="rId15"/>
    <p:sldId id="271" r:id="rId16"/>
    <p:sldId id="273" r:id="rId17"/>
    <p:sldId id="276" r:id="rId18"/>
    <p:sldId id="277" r:id="rId19"/>
    <p:sldId id="272" r:id="rId20"/>
    <p:sldId id="283" r:id="rId21"/>
    <p:sldId id="284" r:id="rId22"/>
    <p:sldId id="286" r:id="rId23"/>
    <p:sldId id="278" r:id="rId24"/>
    <p:sldId id="285" r:id="rId25"/>
    <p:sldId id="279" r:id="rId26"/>
    <p:sldId id="280" r:id="rId27"/>
    <p:sldId id="281" r:id="rId28"/>
    <p:sldId id="287" r:id="rId29"/>
    <p:sldId id="288" r:id="rId30"/>
    <p:sldId id="289" r:id="rId31"/>
    <p:sldId id="290" r:id="rId32"/>
    <p:sldId id="291" r:id="rId33"/>
    <p:sldId id="292" r:id="rId34"/>
    <p:sldId id="293" r:id="rId35"/>
    <p:sldId id="294"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66"/>
    <p:restoredTop sz="94694"/>
  </p:normalViewPr>
  <p:slideViewPr>
    <p:cSldViewPr snapToGrid="0">
      <p:cViewPr varScale="1">
        <p:scale>
          <a:sx n="81" d="100"/>
          <a:sy n="81" d="100"/>
        </p:scale>
        <p:origin x="24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8AC519-FA97-4E2E-9F10-BE3E67E2B52B}" type="doc">
      <dgm:prSet loTypeId="urn:microsoft.com/office/officeart/2005/8/layout/chevronAccent+Icon" loCatId="process" qsTypeId="urn:microsoft.com/office/officeart/2005/8/quickstyle/simple1" qsCatId="simple" csTypeId="urn:microsoft.com/office/officeart/2005/8/colors/accent2_2" csCatId="accent2" phldr="1"/>
      <dgm:spPr/>
    </dgm:pt>
    <dgm:pt modelId="{84B94B78-5275-4BAA-A338-C0F98AFCD935}">
      <dgm:prSet phldrT="[Text]"/>
      <dgm:spPr/>
      <dgm:t>
        <a:bodyPr/>
        <a:lstStyle/>
        <a:p>
          <a:r>
            <a:rPr lang="en-US" b="1" dirty="0"/>
            <a:t>Develop Neighborhood Typologies Using HMDA Data</a:t>
          </a:r>
        </a:p>
        <a:p>
          <a:r>
            <a:rPr lang="en-US" i="1" dirty="0"/>
            <a:t>Who is moving into what kinds of neighborhoods</a:t>
          </a:r>
        </a:p>
      </dgm:t>
    </dgm:pt>
    <dgm:pt modelId="{054FC0EC-2025-407B-9FDD-F71D8AF01CC9}" type="parTrans" cxnId="{72706208-E83A-4532-838C-BDFDFDC69E6E}">
      <dgm:prSet/>
      <dgm:spPr/>
      <dgm:t>
        <a:bodyPr/>
        <a:lstStyle/>
        <a:p>
          <a:endParaRPr lang="en-US"/>
        </a:p>
      </dgm:t>
    </dgm:pt>
    <dgm:pt modelId="{9188553F-BC8A-4DB4-A2BF-B20E22AF3B72}" type="sibTrans" cxnId="{72706208-E83A-4532-838C-BDFDFDC69E6E}">
      <dgm:prSet/>
      <dgm:spPr/>
      <dgm:t>
        <a:bodyPr/>
        <a:lstStyle/>
        <a:p>
          <a:endParaRPr lang="en-US"/>
        </a:p>
      </dgm:t>
    </dgm:pt>
    <dgm:pt modelId="{B1668091-599B-4699-83AC-EE49D283AAE4}">
      <dgm:prSet phldrT="[Text]"/>
      <dgm:spPr/>
      <dgm:t>
        <a:bodyPr/>
        <a:lstStyle/>
        <a:p>
          <a:r>
            <a:rPr lang="en-US" b="1" dirty="0"/>
            <a:t>Exploratory Text Analysis</a:t>
          </a:r>
        </a:p>
        <a:p>
          <a:r>
            <a:rPr lang="en-US" b="0" i="1" dirty="0"/>
            <a:t>Frequency of words by neighborhood type</a:t>
          </a:r>
        </a:p>
      </dgm:t>
    </dgm:pt>
    <dgm:pt modelId="{ADCE32E8-25EB-445A-82ED-BA2112A1437C}" type="parTrans" cxnId="{E319F5CA-21B6-42A0-B0D8-2F6AD78C34EE}">
      <dgm:prSet/>
      <dgm:spPr/>
      <dgm:t>
        <a:bodyPr/>
        <a:lstStyle/>
        <a:p>
          <a:endParaRPr lang="en-US"/>
        </a:p>
      </dgm:t>
    </dgm:pt>
    <dgm:pt modelId="{54287E50-AB18-47F3-B827-4BEF40DEEF44}" type="sibTrans" cxnId="{E319F5CA-21B6-42A0-B0D8-2F6AD78C34EE}">
      <dgm:prSet/>
      <dgm:spPr/>
      <dgm:t>
        <a:bodyPr/>
        <a:lstStyle/>
        <a:p>
          <a:endParaRPr lang="en-US"/>
        </a:p>
      </dgm:t>
    </dgm:pt>
    <dgm:pt modelId="{F947B818-40CB-4522-8987-3A0F4F786756}">
      <dgm:prSet phldrT="[Text]"/>
      <dgm:spPr/>
      <dgm:t>
        <a:bodyPr/>
        <a:lstStyle/>
        <a:p>
          <a:r>
            <a:rPr lang="en-US" b="1" dirty="0"/>
            <a:t>Logistic Regression Model</a:t>
          </a:r>
        </a:p>
        <a:p>
          <a:r>
            <a:rPr lang="en-US" b="0" i="1" dirty="0"/>
            <a:t>- Relative importance of words</a:t>
          </a:r>
        </a:p>
        <a:p>
          <a:r>
            <a:rPr lang="en-US" b="0" i="1" dirty="0"/>
            <a:t>- Predict neighborhood type property is located in using property descriptions</a:t>
          </a:r>
        </a:p>
      </dgm:t>
    </dgm:pt>
    <dgm:pt modelId="{C954193E-7C83-4491-B7EB-B25031FD9645}" type="parTrans" cxnId="{9C47C082-9B63-4D53-95E9-E07C464E0DAE}">
      <dgm:prSet/>
      <dgm:spPr/>
      <dgm:t>
        <a:bodyPr/>
        <a:lstStyle/>
        <a:p>
          <a:endParaRPr lang="en-US"/>
        </a:p>
      </dgm:t>
    </dgm:pt>
    <dgm:pt modelId="{9355D2EE-0A4D-42F3-866F-57A49188A74F}" type="sibTrans" cxnId="{9C47C082-9B63-4D53-95E9-E07C464E0DAE}">
      <dgm:prSet/>
      <dgm:spPr/>
      <dgm:t>
        <a:bodyPr/>
        <a:lstStyle/>
        <a:p>
          <a:endParaRPr lang="en-US"/>
        </a:p>
      </dgm:t>
    </dgm:pt>
    <dgm:pt modelId="{9951AC50-2785-4B2D-918B-1D078E774EE7}" type="pres">
      <dgm:prSet presAssocID="{7F8AC519-FA97-4E2E-9F10-BE3E67E2B52B}" presName="Name0" presStyleCnt="0">
        <dgm:presLayoutVars>
          <dgm:dir/>
          <dgm:resizeHandles val="exact"/>
        </dgm:presLayoutVars>
      </dgm:prSet>
      <dgm:spPr/>
    </dgm:pt>
    <dgm:pt modelId="{1762B720-31E1-4724-AF93-AD2341F08330}" type="pres">
      <dgm:prSet presAssocID="{84B94B78-5275-4BAA-A338-C0F98AFCD935}" presName="composite" presStyleCnt="0"/>
      <dgm:spPr/>
    </dgm:pt>
    <dgm:pt modelId="{C7200D02-060B-49EB-9753-FBCD328A6F8F}" type="pres">
      <dgm:prSet presAssocID="{84B94B78-5275-4BAA-A338-C0F98AFCD935}" presName="bgChev" presStyleLbl="node1" presStyleIdx="0" presStyleCnt="3"/>
      <dgm:spPr/>
    </dgm:pt>
    <dgm:pt modelId="{03735A24-2EC3-4AC4-98CF-BC3AD24D9E0A}" type="pres">
      <dgm:prSet presAssocID="{84B94B78-5275-4BAA-A338-C0F98AFCD935}" presName="txNode" presStyleLbl="fgAcc1" presStyleIdx="0" presStyleCnt="3">
        <dgm:presLayoutVars>
          <dgm:bulletEnabled val="1"/>
        </dgm:presLayoutVars>
      </dgm:prSet>
      <dgm:spPr/>
    </dgm:pt>
    <dgm:pt modelId="{F7B1D465-3405-4EF8-8AFB-D4B42E98DB8B}" type="pres">
      <dgm:prSet presAssocID="{9188553F-BC8A-4DB4-A2BF-B20E22AF3B72}" presName="compositeSpace" presStyleCnt="0"/>
      <dgm:spPr/>
    </dgm:pt>
    <dgm:pt modelId="{8FBB4BFC-FDBC-4E58-934E-14721A7711A2}" type="pres">
      <dgm:prSet presAssocID="{B1668091-599B-4699-83AC-EE49D283AAE4}" presName="composite" presStyleCnt="0"/>
      <dgm:spPr/>
    </dgm:pt>
    <dgm:pt modelId="{5911E5C4-0D63-4404-B277-16E612F49F38}" type="pres">
      <dgm:prSet presAssocID="{B1668091-599B-4699-83AC-EE49D283AAE4}" presName="bgChev" presStyleLbl="node1" presStyleIdx="1" presStyleCnt="3"/>
      <dgm:spPr/>
    </dgm:pt>
    <dgm:pt modelId="{510111AE-A358-427D-816C-A88B57D3FA8B}" type="pres">
      <dgm:prSet presAssocID="{B1668091-599B-4699-83AC-EE49D283AAE4}" presName="txNode" presStyleLbl="fgAcc1" presStyleIdx="1" presStyleCnt="3">
        <dgm:presLayoutVars>
          <dgm:bulletEnabled val="1"/>
        </dgm:presLayoutVars>
      </dgm:prSet>
      <dgm:spPr/>
    </dgm:pt>
    <dgm:pt modelId="{4CB3EC02-0F8A-4EE7-9914-1B38715E5F1C}" type="pres">
      <dgm:prSet presAssocID="{54287E50-AB18-47F3-B827-4BEF40DEEF44}" presName="compositeSpace" presStyleCnt="0"/>
      <dgm:spPr/>
    </dgm:pt>
    <dgm:pt modelId="{F5783937-E0E2-47CE-93C4-C3FD2C8899B0}" type="pres">
      <dgm:prSet presAssocID="{F947B818-40CB-4522-8987-3A0F4F786756}" presName="composite" presStyleCnt="0"/>
      <dgm:spPr/>
    </dgm:pt>
    <dgm:pt modelId="{133A5F9E-E39D-4E81-B18A-C1BC01F463F0}" type="pres">
      <dgm:prSet presAssocID="{F947B818-40CB-4522-8987-3A0F4F786756}" presName="bgChev" presStyleLbl="node1" presStyleIdx="2" presStyleCnt="3"/>
      <dgm:spPr/>
    </dgm:pt>
    <dgm:pt modelId="{903217AC-E752-477B-8E9A-BEC573D72902}" type="pres">
      <dgm:prSet presAssocID="{F947B818-40CB-4522-8987-3A0F4F786756}" presName="txNode" presStyleLbl="fgAcc1" presStyleIdx="2" presStyleCnt="3">
        <dgm:presLayoutVars>
          <dgm:bulletEnabled val="1"/>
        </dgm:presLayoutVars>
      </dgm:prSet>
      <dgm:spPr/>
    </dgm:pt>
  </dgm:ptLst>
  <dgm:cxnLst>
    <dgm:cxn modelId="{72706208-E83A-4532-838C-BDFDFDC69E6E}" srcId="{7F8AC519-FA97-4E2E-9F10-BE3E67E2B52B}" destId="{84B94B78-5275-4BAA-A338-C0F98AFCD935}" srcOrd="0" destOrd="0" parTransId="{054FC0EC-2025-407B-9FDD-F71D8AF01CC9}" sibTransId="{9188553F-BC8A-4DB4-A2BF-B20E22AF3B72}"/>
    <dgm:cxn modelId="{9A3ABD27-33E9-4A60-B62E-83E98A1F9A78}" type="presOf" srcId="{B1668091-599B-4699-83AC-EE49D283AAE4}" destId="{510111AE-A358-427D-816C-A88B57D3FA8B}" srcOrd="0" destOrd="0" presId="urn:microsoft.com/office/officeart/2005/8/layout/chevronAccent+Icon"/>
    <dgm:cxn modelId="{A42F0128-41BC-4698-8B2F-9CF95544FEF1}" type="presOf" srcId="{7F8AC519-FA97-4E2E-9F10-BE3E67E2B52B}" destId="{9951AC50-2785-4B2D-918B-1D078E774EE7}" srcOrd="0" destOrd="0" presId="urn:microsoft.com/office/officeart/2005/8/layout/chevronAccent+Icon"/>
    <dgm:cxn modelId="{168F5A3D-7C28-4E7A-9B65-5864A8637AC3}" type="presOf" srcId="{F947B818-40CB-4522-8987-3A0F4F786756}" destId="{903217AC-E752-477B-8E9A-BEC573D72902}" srcOrd="0" destOrd="0" presId="urn:microsoft.com/office/officeart/2005/8/layout/chevronAccent+Icon"/>
    <dgm:cxn modelId="{9C47C082-9B63-4D53-95E9-E07C464E0DAE}" srcId="{7F8AC519-FA97-4E2E-9F10-BE3E67E2B52B}" destId="{F947B818-40CB-4522-8987-3A0F4F786756}" srcOrd="2" destOrd="0" parTransId="{C954193E-7C83-4491-B7EB-B25031FD9645}" sibTransId="{9355D2EE-0A4D-42F3-866F-57A49188A74F}"/>
    <dgm:cxn modelId="{DA52FE85-60BE-440D-B95D-C2733608D120}" type="presOf" srcId="{84B94B78-5275-4BAA-A338-C0F98AFCD935}" destId="{03735A24-2EC3-4AC4-98CF-BC3AD24D9E0A}" srcOrd="0" destOrd="0" presId="urn:microsoft.com/office/officeart/2005/8/layout/chevronAccent+Icon"/>
    <dgm:cxn modelId="{E319F5CA-21B6-42A0-B0D8-2F6AD78C34EE}" srcId="{7F8AC519-FA97-4E2E-9F10-BE3E67E2B52B}" destId="{B1668091-599B-4699-83AC-EE49D283AAE4}" srcOrd="1" destOrd="0" parTransId="{ADCE32E8-25EB-445A-82ED-BA2112A1437C}" sibTransId="{54287E50-AB18-47F3-B827-4BEF40DEEF44}"/>
    <dgm:cxn modelId="{90D2C1F9-A618-4381-A75F-1C7F4554F7B2}" type="presParOf" srcId="{9951AC50-2785-4B2D-918B-1D078E774EE7}" destId="{1762B720-31E1-4724-AF93-AD2341F08330}" srcOrd="0" destOrd="0" presId="urn:microsoft.com/office/officeart/2005/8/layout/chevronAccent+Icon"/>
    <dgm:cxn modelId="{236EAEFE-B77A-424C-AB52-377C83D4B352}" type="presParOf" srcId="{1762B720-31E1-4724-AF93-AD2341F08330}" destId="{C7200D02-060B-49EB-9753-FBCD328A6F8F}" srcOrd="0" destOrd="0" presId="urn:microsoft.com/office/officeart/2005/8/layout/chevronAccent+Icon"/>
    <dgm:cxn modelId="{F006277A-AD44-421B-B599-E5AB9772ADC3}" type="presParOf" srcId="{1762B720-31E1-4724-AF93-AD2341F08330}" destId="{03735A24-2EC3-4AC4-98CF-BC3AD24D9E0A}" srcOrd="1" destOrd="0" presId="urn:microsoft.com/office/officeart/2005/8/layout/chevronAccent+Icon"/>
    <dgm:cxn modelId="{436CB033-179A-4993-B18D-16A21A7D2A1E}" type="presParOf" srcId="{9951AC50-2785-4B2D-918B-1D078E774EE7}" destId="{F7B1D465-3405-4EF8-8AFB-D4B42E98DB8B}" srcOrd="1" destOrd="0" presId="urn:microsoft.com/office/officeart/2005/8/layout/chevronAccent+Icon"/>
    <dgm:cxn modelId="{21592806-6F63-4DA2-93F9-ABF64F64281C}" type="presParOf" srcId="{9951AC50-2785-4B2D-918B-1D078E774EE7}" destId="{8FBB4BFC-FDBC-4E58-934E-14721A7711A2}" srcOrd="2" destOrd="0" presId="urn:microsoft.com/office/officeart/2005/8/layout/chevronAccent+Icon"/>
    <dgm:cxn modelId="{75038499-08E9-41F5-A28D-62E0E4AD9239}" type="presParOf" srcId="{8FBB4BFC-FDBC-4E58-934E-14721A7711A2}" destId="{5911E5C4-0D63-4404-B277-16E612F49F38}" srcOrd="0" destOrd="0" presId="urn:microsoft.com/office/officeart/2005/8/layout/chevronAccent+Icon"/>
    <dgm:cxn modelId="{1DC3F22E-B309-45FD-8036-3E06EFB8C55A}" type="presParOf" srcId="{8FBB4BFC-FDBC-4E58-934E-14721A7711A2}" destId="{510111AE-A358-427D-816C-A88B57D3FA8B}" srcOrd="1" destOrd="0" presId="urn:microsoft.com/office/officeart/2005/8/layout/chevronAccent+Icon"/>
    <dgm:cxn modelId="{262E3D70-1BFE-493E-AFB2-5986A588F7AC}" type="presParOf" srcId="{9951AC50-2785-4B2D-918B-1D078E774EE7}" destId="{4CB3EC02-0F8A-4EE7-9914-1B38715E5F1C}" srcOrd="3" destOrd="0" presId="urn:microsoft.com/office/officeart/2005/8/layout/chevronAccent+Icon"/>
    <dgm:cxn modelId="{988BE3E8-5BE5-4E64-8069-0FA0ADBCB632}" type="presParOf" srcId="{9951AC50-2785-4B2D-918B-1D078E774EE7}" destId="{F5783937-E0E2-47CE-93C4-C3FD2C8899B0}" srcOrd="4" destOrd="0" presId="urn:microsoft.com/office/officeart/2005/8/layout/chevronAccent+Icon"/>
    <dgm:cxn modelId="{AC02B67D-1513-4863-9850-2012348E4C51}" type="presParOf" srcId="{F5783937-E0E2-47CE-93C4-C3FD2C8899B0}" destId="{133A5F9E-E39D-4E81-B18A-C1BC01F463F0}" srcOrd="0" destOrd="0" presId="urn:microsoft.com/office/officeart/2005/8/layout/chevronAccent+Icon"/>
    <dgm:cxn modelId="{9C7135F6-5624-4E66-83A1-5C804497A156}" type="presParOf" srcId="{F5783937-E0E2-47CE-93C4-C3FD2C8899B0}" destId="{903217AC-E752-477B-8E9A-BEC573D72902}"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00D02-060B-49EB-9753-FBCD328A6F8F}">
      <dsp:nvSpPr>
        <dsp:cNvPr id="0" name=""/>
        <dsp:cNvSpPr/>
      </dsp:nvSpPr>
      <dsp:spPr>
        <a:xfrm>
          <a:off x="1292" y="1033412"/>
          <a:ext cx="3247587" cy="1253568"/>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35A24-2EC3-4AC4-98CF-BC3AD24D9E0A}">
      <dsp:nvSpPr>
        <dsp:cNvPr id="0" name=""/>
        <dsp:cNvSpPr/>
      </dsp:nvSpPr>
      <dsp:spPr>
        <a:xfrm>
          <a:off x="867315" y="1346805"/>
          <a:ext cx="2742407" cy="125356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Develop Neighborhood Typologies Using HMDA Data</a:t>
          </a:r>
        </a:p>
        <a:p>
          <a:pPr marL="0" lvl="0" indent="0" algn="ctr" defTabSz="533400">
            <a:lnSpc>
              <a:spcPct val="90000"/>
            </a:lnSpc>
            <a:spcBef>
              <a:spcPct val="0"/>
            </a:spcBef>
            <a:spcAft>
              <a:spcPct val="35000"/>
            </a:spcAft>
            <a:buNone/>
          </a:pPr>
          <a:r>
            <a:rPr lang="en-US" sz="1200" i="1" kern="1200" dirty="0"/>
            <a:t>Who is moving into what kinds of neighborhoods</a:t>
          </a:r>
        </a:p>
      </dsp:txBody>
      <dsp:txXfrm>
        <a:off x="904031" y="1383521"/>
        <a:ext cx="2668975" cy="1180136"/>
      </dsp:txXfrm>
    </dsp:sp>
    <dsp:sp modelId="{5911E5C4-0D63-4404-B277-16E612F49F38}">
      <dsp:nvSpPr>
        <dsp:cNvPr id="0" name=""/>
        <dsp:cNvSpPr/>
      </dsp:nvSpPr>
      <dsp:spPr>
        <a:xfrm>
          <a:off x="3710759" y="1033412"/>
          <a:ext cx="3247587" cy="1253568"/>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111AE-A358-427D-816C-A88B57D3FA8B}">
      <dsp:nvSpPr>
        <dsp:cNvPr id="0" name=""/>
        <dsp:cNvSpPr/>
      </dsp:nvSpPr>
      <dsp:spPr>
        <a:xfrm>
          <a:off x="4576782" y="1346805"/>
          <a:ext cx="2742407" cy="125356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Exploratory Text Analysis</a:t>
          </a:r>
        </a:p>
        <a:p>
          <a:pPr marL="0" lvl="0" indent="0" algn="ctr" defTabSz="533400">
            <a:lnSpc>
              <a:spcPct val="90000"/>
            </a:lnSpc>
            <a:spcBef>
              <a:spcPct val="0"/>
            </a:spcBef>
            <a:spcAft>
              <a:spcPct val="35000"/>
            </a:spcAft>
            <a:buNone/>
          </a:pPr>
          <a:r>
            <a:rPr lang="en-US" sz="1200" b="0" i="1" kern="1200" dirty="0"/>
            <a:t>Frequency of words by neighborhood type</a:t>
          </a:r>
        </a:p>
      </dsp:txBody>
      <dsp:txXfrm>
        <a:off x="4613498" y="1383521"/>
        <a:ext cx="2668975" cy="1180136"/>
      </dsp:txXfrm>
    </dsp:sp>
    <dsp:sp modelId="{133A5F9E-E39D-4E81-B18A-C1BC01F463F0}">
      <dsp:nvSpPr>
        <dsp:cNvPr id="0" name=""/>
        <dsp:cNvSpPr/>
      </dsp:nvSpPr>
      <dsp:spPr>
        <a:xfrm>
          <a:off x="7420226" y="1033412"/>
          <a:ext cx="3247587" cy="1253568"/>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3217AC-E752-477B-8E9A-BEC573D72902}">
      <dsp:nvSpPr>
        <dsp:cNvPr id="0" name=""/>
        <dsp:cNvSpPr/>
      </dsp:nvSpPr>
      <dsp:spPr>
        <a:xfrm>
          <a:off x="8286249" y="1346805"/>
          <a:ext cx="2742407" cy="125356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Logistic Regression Model</a:t>
          </a:r>
        </a:p>
        <a:p>
          <a:pPr marL="0" lvl="0" indent="0" algn="ctr" defTabSz="533400">
            <a:lnSpc>
              <a:spcPct val="90000"/>
            </a:lnSpc>
            <a:spcBef>
              <a:spcPct val="0"/>
            </a:spcBef>
            <a:spcAft>
              <a:spcPct val="35000"/>
            </a:spcAft>
            <a:buNone/>
          </a:pPr>
          <a:r>
            <a:rPr lang="en-US" sz="1200" b="0" i="1" kern="1200" dirty="0"/>
            <a:t>- Relative importance of words</a:t>
          </a:r>
        </a:p>
        <a:p>
          <a:pPr marL="0" lvl="0" indent="0" algn="ctr" defTabSz="533400">
            <a:lnSpc>
              <a:spcPct val="90000"/>
            </a:lnSpc>
            <a:spcBef>
              <a:spcPct val="0"/>
            </a:spcBef>
            <a:spcAft>
              <a:spcPct val="35000"/>
            </a:spcAft>
            <a:buNone/>
          </a:pPr>
          <a:r>
            <a:rPr lang="en-US" sz="1200" b="0" i="1" kern="1200" dirty="0"/>
            <a:t>- Predict neighborhood type property is located in using property descriptions</a:t>
          </a:r>
        </a:p>
      </dsp:txBody>
      <dsp:txXfrm>
        <a:off x="8322965" y="1383521"/>
        <a:ext cx="2668975" cy="1180136"/>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395CB-DEC2-2E47-95E5-8AA4CE3BA6FA}"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A84DD-23C0-C643-A0A0-8CCE710E5573}" type="slidenum">
              <a:rPr lang="en-US" smtClean="0"/>
              <a:t>‹#›</a:t>
            </a:fld>
            <a:endParaRPr lang="en-US"/>
          </a:p>
        </p:txBody>
      </p:sp>
    </p:spTree>
    <p:extLst>
      <p:ext uri="{BB962C8B-B14F-4D97-AF65-F5344CB8AC3E}">
        <p14:creationId xmlns:p14="http://schemas.microsoft.com/office/powerpoint/2010/main" val="2069217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FB8C30-DDBD-4421-BF68-135A270F483E}" type="slidenum">
              <a:rPr lang="en-US" smtClean="0"/>
              <a:t>6</a:t>
            </a:fld>
            <a:endParaRPr lang="en-US"/>
          </a:p>
        </p:txBody>
      </p:sp>
    </p:spTree>
    <p:extLst>
      <p:ext uri="{BB962C8B-B14F-4D97-AF65-F5344CB8AC3E}">
        <p14:creationId xmlns:p14="http://schemas.microsoft.com/office/powerpoint/2010/main" val="3505677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Turning to the White Homebuyers-Minority Neighborhoods class, we see that “parquet” flooring is a key advertised home feature in these currently gentrifying neighborhoods.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words such as “demand” signals a hot home market that a realtor is likely to capitalize on to garner a premium price.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“Possibility” and “cosmetic” indicate that the properties are being advertised to an individual seeking a home to fix-up or possibly flip for a profit in a high demand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“Qualified” is a word that may allude to some discriminatory practices as though only certain homebuyers qualify for these homes in historically minority neighborhoods.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“families” is one of the most negatively associated words with these types of neighborhoods, giving credence to the notion of a city increasingly divided by age – with families in the suburbs and child-less households in the center.</a:t>
            </a:r>
          </a:p>
        </p:txBody>
      </p:sp>
      <p:sp>
        <p:nvSpPr>
          <p:cNvPr id="4" name="Slide Number Placeholder 3"/>
          <p:cNvSpPr>
            <a:spLocks noGrp="1"/>
          </p:cNvSpPr>
          <p:nvPr>
            <p:ph type="sldNum" sz="quarter" idx="5"/>
          </p:nvPr>
        </p:nvSpPr>
        <p:spPr/>
        <p:txBody>
          <a:bodyPr/>
          <a:lstStyle/>
          <a:p>
            <a:fld id="{F3FB8C30-DDBD-4421-BF68-135A270F483E}" type="slidenum">
              <a:rPr lang="en-US" smtClean="0"/>
              <a:t>15</a:t>
            </a:fld>
            <a:endParaRPr lang="en-US"/>
          </a:p>
        </p:txBody>
      </p:sp>
    </p:spTree>
    <p:extLst>
      <p:ext uri="{BB962C8B-B14F-4D97-AF65-F5344CB8AC3E}">
        <p14:creationId xmlns:p14="http://schemas.microsoft.com/office/powerpoint/2010/main" val="4080377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Black Homebuyer -Minority Neighborhood type, we see that the generic neighborhood name placeholder falls to the bottom as the most negatively associated term – this is also true for the Hispanic Homebuyer neighborhoods suggesting that mentioning the specific neighborhood the property is in carries more prestige in neighborhoods where whites are the predominant homebuyer. </a:t>
            </a:r>
          </a:p>
          <a:p>
            <a:r>
              <a:rPr lang="en-US" sz="1200" kern="1200" dirty="0">
                <a:solidFill>
                  <a:schemeClr val="tx1"/>
                </a:solidFill>
                <a:effectLst/>
                <a:latin typeface="+mn-lt"/>
                <a:ea typeface="+mn-ea"/>
                <a:cs typeface="+mn-cs"/>
              </a:rPr>
              <a:t>We also see the home type for the black homebuyer neighborhood reflects newer subdivision (multi-storied) homes with a lack of historical character (as identified by “stories” and a negative relationship with “bungalow”). </a:t>
            </a:r>
            <a:endParaRPr lang="en-US" dirty="0"/>
          </a:p>
        </p:txBody>
      </p:sp>
      <p:sp>
        <p:nvSpPr>
          <p:cNvPr id="4" name="Slide Number Placeholder 3"/>
          <p:cNvSpPr>
            <a:spLocks noGrp="1"/>
          </p:cNvSpPr>
          <p:nvPr>
            <p:ph type="sldNum" sz="quarter" idx="5"/>
          </p:nvPr>
        </p:nvSpPr>
        <p:spPr/>
        <p:txBody>
          <a:bodyPr/>
          <a:lstStyle/>
          <a:p>
            <a:fld id="{F3FB8C30-DDBD-4421-BF68-135A270F483E}" type="slidenum">
              <a:rPr lang="en-US" smtClean="0"/>
              <a:t>16</a:t>
            </a:fld>
            <a:endParaRPr lang="en-US"/>
          </a:p>
        </p:txBody>
      </p:sp>
    </p:spTree>
    <p:extLst>
      <p:ext uri="{BB962C8B-B14F-4D97-AF65-F5344CB8AC3E}">
        <p14:creationId xmlns:p14="http://schemas.microsoft.com/office/powerpoint/2010/main" val="400154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White-Increasingly High-Income neighborhoods feature very expensive home attributes (“subzero” appliances, “quartzite”, “cherry”) and attribute choice words of “exquisitely” instead of “nice”. </a:t>
            </a:r>
          </a:p>
          <a:p>
            <a:endParaRPr lang="en-US" dirty="0"/>
          </a:p>
        </p:txBody>
      </p:sp>
      <p:sp>
        <p:nvSpPr>
          <p:cNvPr id="4" name="Slide Number Placeholder 3"/>
          <p:cNvSpPr>
            <a:spLocks noGrp="1"/>
          </p:cNvSpPr>
          <p:nvPr>
            <p:ph type="sldNum" sz="quarter" idx="5"/>
          </p:nvPr>
        </p:nvSpPr>
        <p:spPr/>
        <p:txBody>
          <a:bodyPr/>
          <a:lstStyle/>
          <a:p>
            <a:fld id="{F3FB8C30-DDBD-4421-BF68-135A270F483E}" type="slidenum">
              <a:rPr lang="en-US" smtClean="0"/>
              <a:t>17</a:t>
            </a:fld>
            <a:endParaRPr lang="en-US"/>
          </a:p>
        </p:txBody>
      </p:sp>
    </p:spTree>
    <p:extLst>
      <p:ext uri="{BB962C8B-B14F-4D97-AF65-F5344CB8AC3E}">
        <p14:creationId xmlns:p14="http://schemas.microsoft.com/office/powerpoint/2010/main" val="370728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Schools are also negatively with black and Hispanic homebuyer neighborhoods. As well as bungalow, custom, flip, popular, and as noted before, the mentioning of the neighborhood name. </a:t>
            </a:r>
            <a:endParaRPr lang="en-US" dirty="0"/>
          </a:p>
        </p:txBody>
      </p:sp>
      <p:sp>
        <p:nvSpPr>
          <p:cNvPr id="4" name="Slide Number Placeholder 3"/>
          <p:cNvSpPr>
            <a:spLocks noGrp="1"/>
          </p:cNvSpPr>
          <p:nvPr>
            <p:ph type="sldNum" sz="quarter" idx="5"/>
          </p:nvPr>
        </p:nvSpPr>
        <p:spPr/>
        <p:txBody>
          <a:bodyPr/>
          <a:lstStyle/>
          <a:p>
            <a:fld id="{F3FB8C30-DDBD-4421-BF68-135A270F483E}" type="slidenum">
              <a:rPr lang="en-US" smtClean="0"/>
              <a:t>18</a:t>
            </a:fld>
            <a:endParaRPr lang="en-US"/>
          </a:p>
        </p:txBody>
      </p:sp>
    </p:spTree>
    <p:extLst>
      <p:ext uri="{BB962C8B-B14F-4D97-AF65-F5344CB8AC3E}">
        <p14:creationId xmlns:p14="http://schemas.microsoft.com/office/powerpoint/2010/main" val="2392518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pilot study, we analyzed how the text used to advertise real estate properties varied according to the racial and income profile of homebuyers in different types of neighborhoods. Drawing from amenity-based theories of residential location choice and historical practices of real estate agents serving as neighborhood gatekeepers as they seek to maximize profits to attract particular homebuyers to neighborhoods, we hypothesized that the language of the advertisement would vary by neighborhood. Using a small, 1-month sample property listing dataset as a proof of concept for Charlotte, North Carolina, we developed a framework for analyzing words by neighborhoods and for predicting neighborhood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the accuracy of the binomial models for each neighborhood type is fairly high given the small sample size, it mainly comes from the high share of true negatives. The small sample size makes our sample have a rather unbalanced distribution as well as noisy and sensitive to outliers. We believe that the predictive performance will increase with a larger sample including more properties across multiple cities. Regardless, even with this small sample, the method shows the potential to predict neighborhood types based on words from property advertisement descriptions.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3FB8C30-DDBD-4421-BF68-135A270F483E}" type="slidenum">
              <a:rPr lang="en-US" smtClean="0"/>
              <a:t>19</a:t>
            </a:fld>
            <a:endParaRPr lang="en-US"/>
          </a:p>
        </p:txBody>
      </p:sp>
    </p:spTree>
    <p:extLst>
      <p:ext uri="{BB962C8B-B14F-4D97-AF65-F5344CB8AC3E}">
        <p14:creationId xmlns:p14="http://schemas.microsoft.com/office/powerpoint/2010/main" val="3337941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FB8C30-DDBD-4421-BF68-135A270F483E}" type="slidenum">
              <a:rPr lang="en-US" smtClean="0"/>
              <a:t>7</a:t>
            </a:fld>
            <a:endParaRPr lang="en-US"/>
          </a:p>
        </p:txBody>
      </p:sp>
    </p:spTree>
    <p:extLst>
      <p:ext uri="{BB962C8B-B14F-4D97-AF65-F5344CB8AC3E}">
        <p14:creationId xmlns:p14="http://schemas.microsoft.com/office/powerpoint/2010/main" val="380664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FB8C30-DDBD-4421-BF68-135A270F483E}" type="slidenum">
              <a:rPr lang="en-US" smtClean="0"/>
              <a:t>8</a:t>
            </a:fld>
            <a:endParaRPr lang="en-US"/>
          </a:p>
        </p:txBody>
      </p:sp>
    </p:spTree>
    <p:extLst>
      <p:ext uri="{BB962C8B-B14F-4D97-AF65-F5344CB8AC3E}">
        <p14:creationId xmlns:p14="http://schemas.microsoft.com/office/powerpoint/2010/main" val="105457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will present out proof-of-concept/pilot study we performed on Charlotte, NC </a:t>
            </a:r>
          </a:p>
        </p:txBody>
      </p:sp>
      <p:sp>
        <p:nvSpPr>
          <p:cNvPr id="4" name="Slide Number Placeholder 3"/>
          <p:cNvSpPr>
            <a:spLocks noGrp="1"/>
          </p:cNvSpPr>
          <p:nvPr>
            <p:ph type="sldNum" sz="quarter" idx="5"/>
          </p:nvPr>
        </p:nvSpPr>
        <p:spPr/>
        <p:txBody>
          <a:bodyPr/>
          <a:lstStyle/>
          <a:p>
            <a:fld id="{F3FB8C30-DDBD-4421-BF68-135A270F483E}" type="slidenum">
              <a:rPr lang="en-US" smtClean="0"/>
              <a:t>9</a:t>
            </a:fld>
            <a:endParaRPr lang="en-US"/>
          </a:p>
        </p:txBody>
      </p:sp>
    </p:spTree>
    <p:extLst>
      <p:ext uri="{BB962C8B-B14F-4D97-AF65-F5344CB8AC3E}">
        <p14:creationId xmlns:p14="http://schemas.microsoft.com/office/powerpoint/2010/main" val="3780343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begin by classifying neighborhoods (Census Tracts) according to the racial and income profile of loan applicants and the types of neighborhoods in which they are applying for a loan. To do so, we use data from the publicly available HMDA. We include the racial, ethnic, and income composition of loan applicants in 2018 (share of white, black, and Hispanic applicants, and median income), and the change in these shares from 2013 to 2018. The HMDA data are available at the individual loan application level, but include information on the Census tract of the home in which the applicant is applying for a mortgage. Therefore, to derive Census-scale variables from this data source, we aggregated or grouped-by the Census tract to derive average race and income values. We also include the neighborhood’s minority population in 2013 and change in minority population between 2013 and 2018.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used a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classification procedure on these 10 variables for the 233 census tracts in the county. All variables were normalized prior to running 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by creating a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score with a mean of zero.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resulting five cluster solution to our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analysis is described in the figure. </a:t>
            </a:r>
            <a:endParaRPr lang="en-US" dirty="0"/>
          </a:p>
        </p:txBody>
      </p:sp>
      <p:sp>
        <p:nvSpPr>
          <p:cNvPr id="4" name="Slide Number Placeholder 3"/>
          <p:cNvSpPr>
            <a:spLocks noGrp="1"/>
          </p:cNvSpPr>
          <p:nvPr>
            <p:ph type="sldNum" sz="quarter" idx="5"/>
          </p:nvPr>
        </p:nvSpPr>
        <p:spPr/>
        <p:txBody>
          <a:bodyPr/>
          <a:lstStyle/>
          <a:p>
            <a:fld id="{F3FB8C30-DDBD-4421-BF68-135A270F483E}" type="slidenum">
              <a:rPr lang="en-US" smtClean="0"/>
              <a:t>10</a:t>
            </a:fld>
            <a:endParaRPr lang="en-US"/>
          </a:p>
        </p:txBody>
      </p:sp>
    </p:spTree>
    <p:extLst>
      <p:ext uri="{BB962C8B-B14F-4D97-AF65-F5344CB8AC3E}">
        <p14:creationId xmlns:p14="http://schemas.microsoft.com/office/powerpoint/2010/main" val="192923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FB8C30-DDBD-4421-BF68-135A270F483E}" type="slidenum">
              <a:rPr lang="en-US" smtClean="0"/>
              <a:t>11</a:t>
            </a:fld>
            <a:endParaRPr lang="en-US"/>
          </a:p>
        </p:txBody>
      </p:sp>
    </p:spTree>
    <p:extLst>
      <p:ext uri="{BB962C8B-B14F-4D97-AF65-F5344CB8AC3E}">
        <p14:creationId xmlns:p14="http://schemas.microsoft.com/office/powerpoint/2010/main" val="425263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FB8C30-DDBD-4421-BF68-135A270F483E}" type="slidenum">
              <a:rPr lang="en-US" smtClean="0"/>
              <a:t>12</a:t>
            </a:fld>
            <a:endParaRPr lang="en-US"/>
          </a:p>
        </p:txBody>
      </p:sp>
    </p:spTree>
    <p:extLst>
      <p:ext uri="{BB962C8B-B14F-4D97-AF65-F5344CB8AC3E}">
        <p14:creationId xmlns:p14="http://schemas.microsoft.com/office/powerpoint/2010/main" val="2117455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figure, we can first observe that the neighborhood name placeholder features prominently in all neighborhood types when simply examining the raw count of words. This is also the case for certain adjectives – “beautiful”, for example is a top word for all neighborhood categories.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note the difference in the relative frequency in the neighborhood name and the next most commonly used word (e.g., hardwood in White-Higher Income neighborhoods). For property listings in neighborhoods with a majority or increasing share of white homebuyers, the neighborhood name is used approximately three times as often as the next most common word. On the other hand, in listings in neighborhoods with an increasing share of minority homebuyers, the difference in frequency between neighborhood name and the next most common word is very small. This points to a comparatively higher importance of mentioning specific neighborhood names among neighborhoods attracting white homebuyers as compared to minorities.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Digging deeper into the graphs reveals additional distinguishing characteristics between words according to neighborhood groups. For instance, in the White Homebuyers-Minority Neighborhoods group, words alluding to revitalizing neighborhoods close the urban core are included such as “downtown”, “updated”, “renovated” ranks high. The suburban nature of the Increasingly Black and Hispanic Homebuyers Minority Neighborhoods is also apparent with words such as “garage”, “car”, and “</a:t>
            </a:r>
            <a:r>
              <a:rPr lang="en-US" sz="1200" kern="1200" dirty="0" err="1">
                <a:solidFill>
                  <a:schemeClr val="tx1"/>
                </a:solidFill>
                <a:effectLst/>
                <a:latin typeface="+mn-lt"/>
                <a:ea typeface="+mn-ea"/>
                <a:cs typeface="+mn-cs"/>
              </a:rPr>
              <a:t>culdesac</a:t>
            </a:r>
            <a:r>
              <a:rPr lang="en-US" sz="1200" kern="1200" dirty="0">
                <a:solidFill>
                  <a:schemeClr val="tx1"/>
                </a:solidFill>
                <a:effectLst/>
                <a:latin typeface="+mn-lt"/>
                <a:ea typeface="+mn-ea"/>
                <a:cs typeface="+mn-cs"/>
              </a:rPr>
              <a:t>” whereas “walk” is the only mobility-oriented mention in the predominantly white homebuyer neighborhoods. </a:t>
            </a:r>
            <a:endParaRPr lang="en-US" dirty="0"/>
          </a:p>
        </p:txBody>
      </p:sp>
      <p:sp>
        <p:nvSpPr>
          <p:cNvPr id="4" name="Slide Number Placeholder 3"/>
          <p:cNvSpPr>
            <a:spLocks noGrp="1"/>
          </p:cNvSpPr>
          <p:nvPr>
            <p:ph type="sldNum" sz="quarter" idx="5"/>
          </p:nvPr>
        </p:nvSpPr>
        <p:spPr/>
        <p:txBody>
          <a:bodyPr/>
          <a:lstStyle/>
          <a:p>
            <a:fld id="{F3FB8C30-DDBD-4421-BF68-135A270F483E}" type="slidenum">
              <a:rPr lang="en-US" smtClean="0"/>
              <a:t>13</a:t>
            </a:fld>
            <a:endParaRPr lang="en-US"/>
          </a:p>
        </p:txBody>
      </p:sp>
    </p:spTree>
    <p:extLst>
      <p:ext uri="{BB962C8B-B14F-4D97-AF65-F5344CB8AC3E}">
        <p14:creationId xmlns:p14="http://schemas.microsoft.com/office/powerpoint/2010/main" val="783615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FB8C30-DDBD-4421-BF68-135A270F483E}" type="slidenum">
              <a:rPr lang="en-US" smtClean="0"/>
              <a:t>14</a:t>
            </a:fld>
            <a:endParaRPr lang="en-US"/>
          </a:p>
        </p:txBody>
      </p:sp>
    </p:spTree>
    <p:extLst>
      <p:ext uri="{BB962C8B-B14F-4D97-AF65-F5344CB8AC3E}">
        <p14:creationId xmlns:p14="http://schemas.microsoft.com/office/powerpoint/2010/main" val="3081999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54221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7969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85997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8276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7745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96668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2806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0441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4596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17883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4/12/2024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2818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4/12/2024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613909894"/>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5" r:id="rId6"/>
    <p:sldLayoutId id="2147483770" r:id="rId7"/>
    <p:sldLayoutId id="2147483771" r:id="rId8"/>
    <p:sldLayoutId id="2147483772" r:id="rId9"/>
    <p:sldLayoutId id="2147483774"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www.groundreport.com/3-tips-for-keeping-your-home-mold-fre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png"/><Relationship Id="rId7" Type="http://schemas.openxmlformats.org/officeDocument/2006/relationships/image" Target="../media/image32.w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2" name="Picture 3">
            <a:extLst>
              <a:ext uri="{FF2B5EF4-FFF2-40B4-BE49-F238E27FC236}">
                <a16:creationId xmlns:a16="http://schemas.microsoft.com/office/drawing/2014/main" id="{93522AC6-1CC1-C386-242A-008F5608C99F}"/>
              </a:ext>
            </a:extLst>
          </p:cNvPr>
          <p:cNvPicPr>
            <a:picLocks noChangeAspect="1"/>
          </p:cNvPicPr>
          <p:nvPr/>
        </p:nvPicPr>
        <p:blipFill rotWithShape="1">
          <a:blip r:embed="rId2"/>
          <a:srcRect t="4422" r="-1" b="7711"/>
          <a:stretch/>
        </p:blipFill>
        <p:spPr>
          <a:xfrm>
            <a:off x="5091546" y="619123"/>
            <a:ext cx="7100454" cy="6238874"/>
          </a:xfrm>
          <a:custGeom>
            <a:avLst/>
            <a:gdLst/>
            <a:ahLst/>
            <a:cxnLst/>
            <a:rect l="l" t="t" r="r" b="b"/>
            <a:pathLst>
              <a:path w="7100454" h="6238874">
                <a:moveTo>
                  <a:pt x="5221938" y="783"/>
                </a:moveTo>
                <a:cubicBezTo>
                  <a:pt x="5784158" y="15914"/>
                  <a:pt x="6301398" y="253541"/>
                  <a:pt x="6756828" y="979302"/>
                </a:cubicBezTo>
                <a:cubicBezTo>
                  <a:pt x="6870382" y="1160214"/>
                  <a:pt x="6969391" y="1352970"/>
                  <a:pt x="7057114" y="1554417"/>
                </a:cubicBezTo>
                <a:lnTo>
                  <a:pt x="7100454" y="1659685"/>
                </a:lnTo>
                <a:lnTo>
                  <a:pt x="7100454" y="6238874"/>
                </a:lnTo>
                <a:lnTo>
                  <a:pt x="0" y="6238874"/>
                </a:lnTo>
                <a:lnTo>
                  <a:pt x="14064" y="6003370"/>
                </a:lnTo>
                <a:cubicBezTo>
                  <a:pt x="69537" y="5262783"/>
                  <a:pt x="191580" y="4496548"/>
                  <a:pt x="334789" y="3724830"/>
                </a:cubicBezTo>
                <a:cubicBezTo>
                  <a:pt x="778352" y="1333290"/>
                  <a:pt x="2184944" y="696602"/>
                  <a:pt x="3836378" y="244282"/>
                </a:cubicBezTo>
                <a:cubicBezTo>
                  <a:pt x="4320163" y="111842"/>
                  <a:pt x="4784656" y="-10986"/>
                  <a:pt x="5221938" y="783"/>
                </a:cubicBezTo>
                <a:close/>
              </a:path>
            </a:pathLst>
          </a:custGeom>
        </p:spPr>
      </p:pic>
      <p:sp>
        <p:nvSpPr>
          <p:cNvPr id="30" name="Freeform: Shape 29">
            <a:extLst>
              <a:ext uri="{FF2B5EF4-FFF2-40B4-BE49-F238E27FC236}">
                <a16:creationId xmlns:a16="http://schemas.microsoft.com/office/drawing/2014/main" id="{1A0F8916-44ED-4BA2-B4A8-BFF92E4B4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254705" y="-79298"/>
            <a:ext cx="6064089" cy="78105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7D8FAA67-5E77-4617-F5CA-0696AD554901}"/>
              </a:ext>
            </a:extLst>
          </p:cNvPr>
          <p:cNvSpPr>
            <a:spLocks noGrp="1"/>
          </p:cNvSpPr>
          <p:nvPr>
            <p:ph type="ctrTitle"/>
          </p:nvPr>
        </p:nvSpPr>
        <p:spPr>
          <a:xfrm>
            <a:off x="762000" y="1524000"/>
            <a:ext cx="4572000" cy="2286000"/>
          </a:xfrm>
        </p:spPr>
        <p:txBody>
          <a:bodyPr>
            <a:normAutofit/>
          </a:bodyPr>
          <a:lstStyle/>
          <a:p>
            <a:pPr algn="l"/>
            <a:r>
              <a:rPr lang="en-US" sz="4400"/>
              <a:t>Spatial Analysis using Text as Data</a:t>
            </a:r>
          </a:p>
        </p:txBody>
      </p:sp>
      <p:sp>
        <p:nvSpPr>
          <p:cNvPr id="3" name="Subtitle 2">
            <a:extLst>
              <a:ext uri="{FF2B5EF4-FFF2-40B4-BE49-F238E27FC236}">
                <a16:creationId xmlns:a16="http://schemas.microsoft.com/office/drawing/2014/main" id="{44274236-B42A-A43F-4C9B-D017EA07E0BF}"/>
              </a:ext>
            </a:extLst>
          </p:cNvPr>
          <p:cNvSpPr>
            <a:spLocks noGrp="1"/>
          </p:cNvSpPr>
          <p:nvPr>
            <p:ph type="subTitle" idx="1"/>
          </p:nvPr>
        </p:nvSpPr>
        <p:spPr>
          <a:xfrm>
            <a:off x="762000" y="4571999"/>
            <a:ext cx="4572000" cy="1524000"/>
          </a:xfrm>
        </p:spPr>
        <p:txBody>
          <a:bodyPr>
            <a:normAutofit/>
          </a:bodyPr>
          <a:lstStyle/>
          <a:p>
            <a:pPr algn="l"/>
            <a:r>
              <a:rPr lang="en-US" dirty="0"/>
              <a:t>MUSA 508</a:t>
            </a:r>
          </a:p>
          <a:p>
            <a:pPr algn="l"/>
            <a:r>
              <a:rPr lang="en-US" dirty="0"/>
              <a:t>Week 12</a:t>
            </a:r>
          </a:p>
        </p:txBody>
      </p:sp>
    </p:spTree>
    <p:extLst>
      <p:ext uri="{BB962C8B-B14F-4D97-AF65-F5344CB8AC3E}">
        <p14:creationId xmlns:p14="http://schemas.microsoft.com/office/powerpoint/2010/main" val="3278318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493F6-7397-48C8-A63B-44945811B0DD}"/>
              </a:ext>
            </a:extLst>
          </p:cNvPr>
          <p:cNvPicPr/>
          <p:nvPr/>
        </p:nvPicPr>
        <p:blipFill rotWithShape="1">
          <a:blip r:embed="rId3">
            <a:extLst>
              <a:ext uri="{28A0092B-C50C-407E-A947-70E740481C1C}">
                <a14:useLocalDpi xmlns:a14="http://schemas.microsoft.com/office/drawing/2010/main" val="0"/>
              </a:ext>
            </a:extLst>
          </a:blip>
          <a:srcRect/>
          <a:stretch/>
        </p:blipFill>
        <p:spPr>
          <a:xfrm>
            <a:off x="0" y="0"/>
            <a:ext cx="12191980" cy="6857990"/>
          </a:xfrm>
          <a:prstGeom prst="rect">
            <a:avLst/>
          </a:prstGeom>
        </p:spPr>
      </p:pic>
      <p:sp>
        <p:nvSpPr>
          <p:cNvPr id="2" name="Title 1">
            <a:extLst>
              <a:ext uri="{FF2B5EF4-FFF2-40B4-BE49-F238E27FC236}">
                <a16:creationId xmlns:a16="http://schemas.microsoft.com/office/drawing/2014/main" id="{786F306D-9B77-47E4-B99A-72D4437A6DBD}"/>
              </a:ext>
            </a:extLst>
          </p:cNvPr>
          <p:cNvSpPr>
            <a:spLocks noGrp="1"/>
          </p:cNvSpPr>
          <p:nvPr>
            <p:ph type="title"/>
          </p:nvPr>
        </p:nvSpPr>
        <p:spPr>
          <a:xfrm>
            <a:off x="4596368" y="218114"/>
            <a:ext cx="6497730" cy="944606"/>
          </a:xfrm>
        </p:spPr>
        <p:txBody>
          <a:bodyPr vert="horz" lIns="91440" tIns="45720" rIns="91440" bIns="45720" rtlCol="0" anchor="b">
            <a:normAutofit/>
          </a:bodyPr>
          <a:lstStyle/>
          <a:p>
            <a:r>
              <a:rPr lang="en-US" sz="3200" dirty="0">
                <a:solidFill>
                  <a:schemeClr val="tx1"/>
                </a:solidFill>
              </a:rPr>
              <a:t>Neighborhood Typology</a:t>
            </a:r>
          </a:p>
        </p:txBody>
      </p:sp>
      <p:sp>
        <p:nvSpPr>
          <p:cNvPr id="3" name="TextBox 2">
            <a:extLst>
              <a:ext uri="{FF2B5EF4-FFF2-40B4-BE49-F238E27FC236}">
                <a16:creationId xmlns:a16="http://schemas.microsoft.com/office/drawing/2014/main" id="{60BB1FB8-7383-9403-EB9F-0D430980A961}"/>
              </a:ext>
            </a:extLst>
          </p:cNvPr>
          <p:cNvSpPr txBox="1"/>
          <p:nvPr/>
        </p:nvSpPr>
        <p:spPr>
          <a:xfrm>
            <a:off x="3993931" y="690417"/>
            <a:ext cx="6019597" cy="369332"/>
          </a:xfrm>
          <a:prstGeom prst="rect">
            <a:avLst/>
          </a:prstGeom>
          <a:noFill/>
        </p:spPr>
        <p:txBody>
          <a:bodyPr wrap="none" rtlCol="0">
            <a:spAutoFit/>
          </a:bodyPr>
          <a:lstStyle/>
          <a:p>
            <a:r>
              <a:rPr lang="en-US" dirty="0">
                <a:solidFill>
                  <a:schemeClr val="bg1"/>
                </a:solidFill>
              </a:rPr>
              <a:t>Neighborhood Typology (Using k-means &amp; HMDA data)</a:t>
            </a:r>
          </a:p>
        </p:txBody>
      </p:sp>
    </p:spTree>
    <p:extLst>
      <p:ext uri="{BB962C8B-B14F-4D97-AF65-F5344CB8AC3E}">
        <p14:creationId xmlns:p14="http://schemas.microsoft.com/office/powerpoint/2010/main" val="210423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able, indoor, colorful&#10;&#10;Description automatically generated">
            <a:extLst>
              <a:ext uri="{FF2B5EF4-FFF2-40B4-BE49-F238E27FC236}">
                <a16:creationId xmlns:a16="http://schemas.microsoft.com/office/drawing/2014/main" id="{F4DEEBEE-6736-4421-8901-2ABED096EA6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966" r="18697" b="-1"/>
          <a:stretch/>
        </p:blipFill>
        <p:spPr>
          <a:xfrm>
            <a:off x="0" y="0"/>
            <a:ext cx="7534653" cy="6857990"/>
          </a:xfrm>
          <a:prstGeom prst="rect">
            <a:avLst/>
          </a:prstGeom>
        </p:spPr>
      </p:pic>
      <p:sp>
        <p:nvSpPr>
          <p:cNvPr id="4" name="Rectangle 3">
            <a:extLst>
              <a:ext uri="{FF2B5EF4-FFF2-40B4-BE49-F238E27FC236}">
                <a16:creationId xmlns:a16="http://schemas.microsoft.com/office/drawing/2014/main" id="{EA3D8058-A664-FA3F-7DE0-7D7B43DFB7DF}"/>
              </a:ext>
            </a:extLst>
          </p:cNvPr>
          <p:cNvSpPr/>
          <p:nvPr/>
        </p:nvSpPr>
        <p:spPr>
          <a:xfrm>
            <a:off x="457200" y="956441"/>
            <a:ext cx="4209393" cy="543384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FF964-93CD-4FD3-A62F-9FDD0D260748}"/>
              </a:ext>
            </a:extLst>
          </p:cNvPr>
          <p:cNvSpPr>
            <a:spLocks noGrp="1"/>
          </p:cNvSpPr>
          <p:nvPr>
            <p:ph type="title"/>
          </p:nvPr>
        </p:nvSpPr>
        <p:spPr>
          <a:xfrm>
            <a:off x="700019" y="1133080"/>
            <a:ext cx="3412067" cy="1372177"/>
          </a:xfrm>
        </p:spPr>
        <p:txBody>
          <a:bodyPr anchor="ctr">
            <a:normAutofit fontScale="90000"/>
          </a:bodyPr>
          <a:lstStyle/>
          <a:p>
            <a:r>
              <a:rPr lang="en-US" dirty="0">
                <a:solidFill>
                  <a:srgbClr val="FFFFFF"/>
                </a:solidFill>
              </a:rPr>
              <a:t>Text processing</a:t>
            </a:r>
            <a:br>
              <a:rPr lang="en-US"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id="{184FEC48-73E0-4E4D-B201-8DCB71E614D6}"/>
              </a:ext>
            </a:extLst>
          </p:cNvPr>
          <p:cNvSpPr>
            <a:spLocks noGrp="1"/>
          </p:cNvSpPr>
          <p:nvPr>
            <p:ph idx="1"/>
          </p:nvPr>
        </p:nvSpPr>
        <p:spPr>
          <a:xfrm>
            <a:off x="581193" y="2174487"/>
            <a:ext cx="3415074" cy="4065445"/>
          </a:xfrm>
        </p:spPr>
        <p:txBody>
          <a:bodyPr>
            <a:normAutofit fontScale="40000" lnSpcReduction="20000"/>
          </a:bodyPr>
          <a:lstStyle/>
          <a:p>
            <a:r>
              <a:rPr lang="en-US" sz="3000" dirty="0">
                <a:solidFill>
                  <a:schemeClr val="bg1"/>
                </a:solidFill>
              </a:rPr>
              <a:t>Data from Zillow of all properties list for sale in September 2019 </a:t>
            </a:r>
          </a:p>
          <a:p>
            <a:pPr lvl="1"/>
            <a:r>
              <a:rPr lang="en-US" sz="2800" dirty="0">
                <a:solidFill>
                  <a:schemeClr val="bg1"/>
                </a:solidFill>
              </a:rPr>
              <a:t>N = 8,448 property records</a:t>
            </a:r>
          </a:p>
          <a:p>
            <a:pPr lvl="1"/>
            <a:r>
              <a:rPr lang="en-US" sz="2800" dirty="0">
                <a:solidFill>
                  <a:schemeClr val="bg1"/>
                </a:solidFill>
              </a:rPr>
              <a:t>Single Family Homes for Sale</a:t>
            </a:r>
          </a:p>
          <a:p>
            <a:r>
              <a:rPr lang="en-US" sz="3000" dirty="0">
                <a:solidFill>
                  <a:srgbClr val="FFFFFF"/>
                </a:solidFill>
              </a:rPr>
              <a:t>Remove Stop-Words (‘the’, ‘and’, ‘or’…)</a:t>
            </a:r>
          </a:p>
          <a:p>
            <a:r>
              <a:rPr lang="en-US" sz="3000" dirty="0">
                <a:solidFill>
                  <a:srgbClr val="FFFFFF"/>
                </a:solidFill>
              </a:rPr>
              <a:t>Remove words common to all homes (‘bedroom’, ‘bathroom’, house’)</a:t>
            </a:r>
          </a:p>
          <a:p>
            <a:r>
              <a:rPr lang="en-US" sz="3000" dirty="0">
                <a:solidFill>
                  <a:srgbClr val="FFFFFF"/>
                </a:solidFill>
              </a:rPr>
              <a:t>Remove other unhelpful words (phone numbers, names of realtors) </a:t>
            </a:r>
          </a:p>
          <a:p>
            <a:r>
              <a:rPr lang="en-US" sz="3000" dirty="0">
                <a:solidFill>
                  <a:schemeClr val="bg1"/>
                </a:solidFill>
              </a:rPr>
              <a:t>Merge terms that make more sense together</a:t>
            </a:r>
          </a:p>
          <a:p>
            <a:pPr lvl="1"/>
            <a:r>
              <a:rPr lang="en-US" sz="2800" dirty="0">
                <a:solidFill>
                  <a:schemeClr val="bg1"/>
                </a:solidFill>
              </a:rPr>
              <a:t>E.g., </a:t>
            </a:r>
            <a:r>
              <a:rPr lang="en-US" sz="2800" dirty="0" err="1">
                <a:solidFill>
                  <a:schemeClr val="bg1"/>
                </a:solidFill>
              </a:rPr>
              <a:t>LightRail</a:t>
            </a:r>
            <a:r>
              <a:rPr lang="en-US" sz="2800" dirty="0">
                <a:solidFill>
                  <a:schemeClr val="bg1"/>
                </a:solidFill>
              </a:rPr>
              <a:t>, </a:t>
            </a:r>
            <a:r>
              <a:rPr lang="en-US" sz="2800" dirty="0" err="1">
                <a:solidFill>
                  <a:schemeClr val="bg1"/>
                </a:solidFill>
              </a:rPr>
              <a:t>CulDeSac</a:t>
            </a:r>
            <a:r>
              <a:rPr lang="en-US" sz="2800" dirty="0">
                <a:solidFill>
                  <a:schemeClr val="bg1"/>
                </a:solidFill>
              </a:rPr>
              <a:t>, </a:t>
            </a:r>
            <a:r>
              <a:rPr lang="en-US" sz="2800" dirty="0" err="1">
                <a:solidFill>
                  <a:schemeClr val="bg1"/>
                </a:solidFill>
              </a:rPr>
              <a:t>MultipleOffers</a:t>
            </a:r>
            <a:endParaRPr lang="en-US" sz="2800" dirty="0">
              <a:solidFill>
                <a:schemeClr val="bg1"/>
              </a:solidFill>
            </a:endParaRPr>
          </a:p>
          <a:p>
            <a:r>
              <a:rPr lang="en-US" sz="3000" dirty="0">
                <a:solidFill>
                  <a:schemeClr val="bg1"/>
                </a:solidFill>
              </a:rPr>
              <a:t>Create generic terms for specific ones (e.g. </a:t>
            </a:r>
            <a:r>
              <a:rPr lang="en-US" sz="3000" dirty="0" err="1">
                <a:solidFill>
                  <a:schemeClr val="bg1"/>
                </a:solidFill>
              </a:rPr>
              <a:t>NeighborhoodName</a:t>
            </a:r>
            <a:r>
              <a:rPr lang="en-US" sz="3000" dirty="0">
                <a:solidFill>
                  <a:schemeClr val="bg1"/>
                </a:solidFill>
              </a:rPr>
              <a:t>, Restaurant)</a:t>
            </a:r>
          </a:p>
          <a:p>
            <a:r>
              <a:rPr lang="en-US" sz="3000" dirty="0">
                <a:solidFill>
                  <a:schemeClr val="bg1"/>
                </a:solidFill>
              </a:rPr>
              <a:t>Tokenization of text (</a:t>
            </a:r>
            <a:r>
              <a:rPr lang="en-US" sz="3000" dirty="0" err="1">
                <a:solidFill>
                  <a:schemeClr val="bg1"/>
                </a:solidFill>
              </a:rPr>
              <a:t>TidyText</a:t>
            </a:r>
            <a:r>
              <a:rPr lang="en-US" sz="3000" dirty="0">
                <a:solidFill>
                  <a:schemeClr val="bg1"/>
                </a:solidFill>
              </a:rPr>
              <a:t>)</a:t>
            </a:r>
          </a:p>
          <a:p>
            <a:pPr marL="0" indent="0">
              <a:buNone/>
            </a:pPr>
            <a:endParaRPr lang="en-US" dirty="0">
              <a:solidFill>
                <a:srgbClr val="FFFFFF"/>
              </a:solidFill>
            </a:endParaRPr>
          </a:p>
        </p:txBody>
      </p:sp>
      <p:pic>
        <p:nvPicPr>
          <p:cNvPr id="5" name="Picture 4">
            <a:extLst>
              <a:ext uri="{FF2B5EF4-FFF2-40B4-BE49-F238E27FC236}">
                <a16:creationId xmlns:a16="http://schemas.microsoft.com/office/drawing/2014/main" id="{FB501FAA-3E4D-4142-A957-CE66DB1B07DA}"/>
              </a:ext>
            </a:extLst>
          </p:cNvPr>
          <p:cNvPicPr>
            <a:picLocks noChangeAspect="1"/>
          </p:cNvPicPr>
          <p:nvPr/>
        </p:nvPicPr>
        <p:blipFill rotWithShape="1">
          <a:blip r:embed="rId5"/>
          <a:srcRect l="1924" r="59876"/>
          <a:stretch/>
        </p:blipFill>
        <p:spPr>
          <a:xfrm>
            <a:off x="7534656" y="10"/>
            <a:ext cx="4657344" cy="6857990"/>
          </a:xfrm>
          <a:prstGeom prst="rect">
            <a:avLst/>
          </a:prstGeom>
        </p:spPr>
      </p:pic>
    </p:spTree>
    <p:extLst>
      <p:ext uri="{BB962C8B-B14F-4D97-AF65-F5344CB8AC3E}">
        <p14:creationId xmlns:p14="http://schemas.microsoft.com/office/powerpoint/2010/main" val="129346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70B4E-5DCF-4052-8FED-26E1119F1C85}"/>
              </a:ext>
            </a:extLst>
          </p:cNvPr>
          <p:cNvSpPr>
            <a:spLocks noGrp="1"/>
          </p:cNvSpPr>
          <p:nvPr>
            <p:ph type="title"/>
          </p:nvPr>
        </p:nvSpPr>
        <p:spPr/>
        <p:txBody>
          <a:bodyPr/>
          <a:lstStyle/>
          <a:p>
            <a:r>
              <a:rPr lang="en-US" dirty="0"/>
              <a:t>Predictive analytical framework</a:t>
            </a:r>
          </a:p>
        </p:txBody>
      </p:sp>
      <p:sp>
        <p:nvSpPr>
          <p:cNvPr id="3" name="Content Placeholder 2">
            <a:extLst>
              <a:ext uri="{FF2B5EF4-FFF2-40B4-BE49-F238E27FC236}">
                <a16:creationId xmlns:a16="http://schemas.microsoft.com/office/drawing/2014/main" id="{7F2EFE07-0E85-43CD-9E97-35694A2F35BB}"/>
              </a:ext>
            </a:extLst>
          </p:cNvPr>
          <p:cNvSpPr>
            <a:spLocks noGrp="1"/>
          </p:cNvSpPr>
          <p:nvPr>
            <p:ph idx="1"/>
          </p:nvPr>
        </p:nvSpPr>
        <p:spPr>
          <a:xfrm>
            <a:off x="581192" y="1879703"/>
            <a:ext cx="11029615" cy="3634486"/>
          </a:xfrm>
        </p:spPr>
        <p:txBody>
          <a:bodyPr>
            <a:normAutofit fontScale="92500" lnSpcReduction="20000"/>
          </a:bodyPr>
          <a:lstStyle/>
          <a:p>
            <a:r>
              <a:rPr lang="en-US" dirty="0"/>
              <a:t>Split data into testing vs. training dataset (75/25%)</a:t>
            </a:r>
          </a:p>
          <a:p>
            <a:r>
              <a:rPr lang="en-US" dirty="0"/>
              <a:t>Train binomial logistic regression with </a:t>
            </a:r>
            <a:r>
              <a:rPr lang="en-US" dirty="0">
                <a:solidFill>
                  <a:schemeClr val="bg1">
                    <a:alpha val="70000"/>
                  </a:schemeClr>
                </a:solidFill>
              </a:rPr>
              <a:t>LASSO</a:t>
            </a:r>
            <a:r>
              <a:rPr lang="en-US" dirty="0"/>
              <a:t> selection of variables (</a:t>
            </a:r>
            <a:r>
              <a:rPr lang="en-US" dirty="0" err="1"/>
              <a:t>glmnet</a:t>
            </a:r>
            <a:r>
              <a:rPr lang="en-US" dirty="0"/>
              <a:t>)</a:t>
            </a:r>
          </a:p>
          <a:p>
            <a:pPr lvl="1"/>
            <a:r>
              <a:rPr lang="en-US" dirty="0"/>
              <a:t>Prediction of neighborhood type property is located in using text from public remarks (type X vs. all other types)</a:t>
            </a:r>
          </a:p>
          <a:p>
            <a:r>
              <a:rPr lang="en-US" u="sng" dirty="0"/>
              <a:t>Two purposes</a:t>
            </a:r>
            <a:r>
              <a:rPr lang="en-US" dirty="0"/>
              <a:t>: (1) Predictive power of words in describing neighborhood types and (2) to determine the relative importance of each word in discriminating between types</a:t>
            </a:r>
          </a:p>
        </p:txBody>
      </p:sp>
      <p:sp>
        <p:nvSpPr>
          <p:cNvPr id="5" name="TextBox 4">
            <a:extLst>
              <a:ext uri="{FF2B5EF4-FFF2-40B4-BE49-F238E27FC236}">
                <a16:creationId xmlns:a16="http://schemas.microsoft.com/office/drawing/2014/main" id="{1F5E8326-3D0A-4406-BDA3-0747F63FEB7A}"/>
              </a:ext>
            </a:extLst>
          </p:cNvPr>
          <p:cNvSpPr txBox="1"/>
          <p:nvPr/>
        </p:nvSpPr>
        <p:spPr>
          <a:xfrm>
            <a:off x="1000515" y="5503015"/>
            <a:ext cx="6094602" cy="1200329"/>
          </a:xfrm>
          <a:prstGeom prst="rect">
            <a:avLst/>
          </a:prstGeom>
          <a:noFill/>
        </p:spPr>
        <p:txBody>
          <a:bodyPr wrap="square">
            <a:spAutoFit/>
          </a:bodyPr>
          <a:lstStyle/>
          <a:p>
            <a:r>
              <a:rPr lang="en-US" dirty="0">
                <a:solidFill>
                  <a:schemeClr val="bg1"/>
                </a:solidFill>
              </a:rPr>
              <a:t>Brand new construction ,  house has never been living in .  Open floor plan ,  one level .  House is conveniently located ,  minutes from Independence Blvd and uptown Charlotte . </a:t>
            </a:r>
          </a:p>
        </p:txBody>
      </p:sp>
      <p:sp>
        <p:nvSpPr>
          <p:cNvPr id="6" name="TextBox 5">
            <a:extLst>
              <a:ext uri="{FF2B5EF4-FFF2-40B4-BE49-F238E27FC236}">
                <a16:creationId xmlns:a16="http://schemas.microsoft.com/office/drawing/2014/main" id="{FD94F3F1-09CC-48EB-BB1D-67F7B26FA1BE}"/>
              </a:ext>
            </a:extLst>
          </p:cNvPr>
          <p:cNvSpPr txBox="1"/>
          <p:nvPr/>
        </p:nvSpPr>
        <p:spPr>
          <a:xfrm>
            <a:off x="7409336" y="5663725"/>
            <a:ext cx="3257723" cy="923330"/>
          </a:xfrm>
          <a:prstGeom prst="rect">
            <a:avLst/>
          </a:prstGeom>
          <a:noFill/>
        </p:spPr>
        <p:txBody>
          <a:bodyPr wrap="square" rtlCol="0">
            <a:spAutoFit/>
          </a:bodyPr>
          <a:lstStyle/>
          <a:p>
            <a:r>
              <a:rPr lang="en-US" dirty="0">
                <a:sym typeface="Wingdings" panose="05000000000000000000" pitchFamily="2" charset="2"/>
              </a:rPr>
              <a:t>    </a:t>
            </a:r>
            <a:r>
              <a:rPr lang="en-US" i="1" dirty="0">
                <a:sym typeface="Wingdings" panose="05000000000000000000" pitchFamily="2" charset="2"/>
              </a:rPr>
              <a:t>Probability listing associated with neighborhood type</a:t>
            </a:r>
            <a:endParaRPr lang="en-US" i="1" dirty="0"/>
          </a:p>
        </p:txBody>
      </p:sp>
    </p:spTree>
    <p:extLst>
      <p:ext uri="{BB962C8B-B14F-4D97-AF65-F5344CB8AC3E}">
        <p14:creationId xmlns:p14="http://schemas.microsoft.com/office/powerpoint/2010/main" val="138767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C58F0-3821-4473-A96B-ABDE00BDBCF9}"/>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Exploratory text analysis</a:t>
            </a:r>
          </a:p>
        </p:txBody>
      </p:sp>
      <p:pic>
        <p:nvPicPr>
          <p:cNvPr id="7" name="Content Placeholder 6">
            <a:extLst>
              <a:ext uri="{FF2B5EF4-FFF2-40B4-BE49-F238E27FC236}">
                <a16:creationId xmlns:a16="http://schemas.microsoft.com/office/drawing/2014/main" id="{8E963BE4-F7F7-4EAB-A38F-B036B82826D9}"/>
              </a:ext>
            </a:extLst>
          </p:cNvPr>
          <p:cNvPicPr>
            <a:picLocks noGrp="1" noChangeAspect="1"/>
          </p:cNvPicPr>
          <p:nvPr>
            <p:ph idx="1"/>
          </p:nvPr>
        </p:nvPicPr>
        <p:blipFill>
          <a:blip r:embed="rId3"/>
          <a:stretch>
            <a:fillRect/>
          </a:stretch>
        </p:blipFill>
        <p:spPr>
          <a:xfrm>
            <a:off x="4133933" y="501504"/>
            <a:ext cx="8050612" cy="5854991"/>
          </a:xfrm>
        </p:spPr>
      </p:pic>
      <p:sp>
        <p:nvSpPr>
          <p:cNvPr id="8" name="Rectangle 7">
            <a:extLst>
              <a:ext uri="{FF2B5EF4-FFF2-40B4-BE49-F238E27FC236}">
                <a16:creationId xmlns:a16="http://schemas.microsoft.com/office/drawing/2014/main" id="{66866217-FD3F-4DB5-A30B-107E5DDEFF25}"/>
              </a:ext>
            </a:extLst>
          </p:cNvPr>
          <p:cNvSpPr/>
          <p:nvPr/>
        </p:nvSpPr>
        <p:spPr>
          <a:xfrm>
            <a:off x="4149854" y="724829"/>
            <a:ext cx="868195" cy="1784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A08DADA-F270-407A-BDB2-31230665B8E1}"/>
              </a:ext>
            </a:extLst>
          </p:cNvPr>
          <p:cNvSpPr/>
          <p:nvPr/>
        </p:nvSpPr>
        <p:spPr>
          <a:xfrm>
            <a:off x="6855254" y="724829"/>
            <a:ext cx="868195" cy="1784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BE2EC5-1546-4A53-8092-281C9E30D897}"/>
              </a:ext>
            </a:extLst>
          </p:cNvPr>
          <p:cNvSpPr/>
          <p:nvPr/>
        </p:nvSpPr>
        <p:spPr>
          <a:xfrm>
            <a:off x="9519899" y="724829"/>
            <a:ext cx="868195" cy="1784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1E2404-6B04-46C7-A9D3-6A8A9379914A}"/>
              </a:ext>
            </a:extLst>
          </p:cNvPr>
          <p:cNvSpPr/>
          <p:nvPr/>
        </p:nvSpPr>
        <p:spPr>
          <a:xfrm>
            <a:off x="4145084" y="3631581"/>
            <a:ext cx="868195" cy="1784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579E5D-375B-451A-8B05-1BEF49574BA8}"/>
              </a:ext>
            </a:extLst>
          </p:cNvPr>
          <p:cNvSpPr/>
          <p:nvPr/>
        </p:nvSpPr>
        <p:spPr>
          <a:xfrm>
            <a:off x="6823937" y="3799105"/>
            <a:ext cx="868195" cy="1372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F591899-F63E-422B-BAA5-CC20A4F1FE2C}"/>
              </a:ext>
            </a:extLst>
          </p:cNvPr>
          <p:cNvCxnSpPr>
            <a:cxnSpLocks/>
          </p:cNvCxnSpPr>
          <p:nvPr/>
        </p:nvCxnSpPr>
        <p:spPr>
          <a:xfrm>
            <a:off x="5653668" y="903249"/>
            <a:ext cx="1025912"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316AFC1-8C0F-4CE2-BE1C-3928321A6B31}"/>
              </a:ext>
            </a:extLst>
          </p:cNvPr>
          <p:cNvCxnSpPr>
            <a:cxnSpLocks/>
          </p:cNvCxnSpPr>
          <p:nvPr/>
        </p:nvCxnSpPr>
        <p:spPr>
          <a:xfrm>
            <a:off x="8393151" y="903249"/>
            <a:ext cx="973873"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F64BF30-C3F4-4F42-98A2-CB4F4F73DA29}"/>
              </a:ext>
            </a:extLst>
          </p:cNvPr>
          <p:cNvCxnSpPr>
            <a:cxnSpLocks/>
          </p:cNvCxnSpPr>
          <p:nvPr/>
        </p:nvCxnSpPr>
        <p:spPr>
          <a:xfrm>
            <a:off x="5583044" y="3810001"/>
            <a:ext cx="1096536"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2BBF117-AFB3-475D-BE53-E9D0243E50AF}"/>
              </a:ext>
            </a:extLst>
          </p:cNvPr>
          <p:cNvCxnSpPr>
            <a:cxnSpLocks/>
          </p:cNvCxnSpPr>
          <p:nvPr/>
        </p:nvCxnSpPr>
        <p:spPr>
          <a:xfrm>
            <a:off x="11976410" y="903249"/>
            <a:ext cx="100361"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F33E55-0678-4CC8-98CD-74B067BF9309}"/>
              </a:ext>
            </a:extLst>
          </p:cNvPr>
          <p:cNvCxnSpPr>
            <a:cxnSpLocks/>
          </p:cNvCxnSpPr>
          <p:nvPr/>
        </p:nvCxnSpPr>
        <p:spPr>
          <a:xfrm>
            <a:off x="9117980" y="3936380"/>
            <a:ext cx="100361"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69B580E-4762-43F2-A19E-AB849886F68A}"/>
              </a:ext>
            </a:extLst>
          </p:cNvPr>
          <p:cNvSpPr/>
          <p:nvPr/>
        </p:nvSpPr>
        <p:spPr>
          <a:xfrm>
            <a:off x="7223260" y="871016"/>
            <a:ext cx="468872" cy="13188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7EB5EA7-14F2-44CC-80EB-3D50000BD060}"/>
              </a:ext>
            </a:extLst>
          </p:cNvPr>
          <p:cNvSpPr/>
          <p:nvPr/>
        </p:nvSpPr>
        <p:spPr>
          <a:xfrm>
            <a:off x="7437863" y="3093359"/>
            <a:ext cx="245803" cy="13188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521D3DA-8B2C-4E62-A56F-2DD094067C41}"/>
              </a:ext>
            </a:extLst>
          </p:cNvPr>
          <p:cNvSpPr/>
          <p:nvPr/>
        </p:nvSpPr>
        <p:spPr>
          <a:xfrm>
            <a:off x="4657680" y="2364794"/>
            <a:ext cx="355599" cy="13188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ED126D7-C0C5-4913-BD08-84DC2E60BAD8}"/>
              </a:ext>
            </a:extLst>
          </p:cNvPr>
          <p:cNvSpPr/>
          <p:nvPr/>
        </p:nvSpPr>
        <p:spPr>
          <a:xfrm>
            <a:off x="4739197" y="2617571"/>
            <a:ext cx="245803" cy="13188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FD2E8D9-C765-4BBE-A6D9-CC1C9349C2DD}"/>
              </a:ext>
            </a:extLst>
          </p:cNvPr>
          <p:cNvSpPr/>
          <p:nvPr/>
        </p:nvSpPr>
        <p:spPr>
          <a:xfrm>
            <a:off x="10142291" y="1862622"/>
            <a:ext cx="245803" cy="13188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4745533-1067-4B0E-AC6D-B352E7C355CB}"/>
              </a:ext>
            </a:extLst>
          </p:cNvPr>
          <p:cNvSpPr/>
          <p:nvPr/>
        </p:nvSpPr>
        <p:spPr>
          <a:xfrm>
            <a:off x="10013795" y="1491499"/>
            <a:ext cx="362932" cy="13188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CC62FC3-A184-436A-A0D7-0C37F55B448F}"/>
              </a:ext>
            </a:extLst>
          </p:cNvPr>
          <p:cNvSpPr/>
          <p:nvPr/>
        </p:nvSpPr>
        <p:spPr>
          <a:xfrm>
            <a:off x="4522933" y="1872424"/>
            <a:ext cx="468872" cy="13188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E9B523-EEA4-4FED-8554-7A0D905BDF44}"/>
              </a:ext>
            </a:extLst>
          </p:cNvPr>
          <p:cNvSpPr/>
          <p:nvPr/>
        </p:nvSpPr>
        <p:spPr>
          <a:xfrm>
            <a:off x="7223260" y="1977681"/>
            <a:ext cx="468872" cy="13188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3A408F7-8F88-4ECF-8523-17FAF4142B7F}"/>
              </a:ext>
            </a:extLst>
          </p:cNvPr>
          <p:cNvSpPr/>
          <p:nvPr/>
        </p:nvSpPr>
        <p:spPr>
          <a:xfrm>
            <a:off x="10013793" y="2970705"/>
            <a:ext cx="362933" cy="13199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991A7A0-B96E-4103-8D49-81A07FA7E319}"/>
              </a:ext>
            </a:extLst>
          </p:cNvPr>
          <p:cNvSpPr/>
          <p:nvPr/>
        </p:nvSpPr>
        <p:spPr>
          <a:xfrm>
            <a:off x="7326350" y="4785257"/>
            <a:ext cx="382047" cy="13727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C5F81A7-7243-45CB-A13B-652DD2233F0C}"/>
              </a:ext>
            </a:extLst>
          </p:cNvPr>
          <p:cNvSpPr/>
          <p:nvPr/>
        </p:nvSpPr>
        <p:spPr>
          <a:xfrm>
            <a:off x="7437863" y="5898729"/>
            <a:ext cx="270533" cy="14211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690701E-018C-4440-A059-61E72C88C23A}"/>
              </a:ext>
            </a:extLst>
          </p:cNvPr>
          <p:cNvSpPr/>
          <p:nvPr/>
        </p:nvSpPr>
        <p:spPr>
          <a:xfrm>
            <a:off x="7235178" y="6038575"/>
            <a:ext cx="468872" cy="13188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36A5E44-2133-41C8-A300-5D2EBF5C868D}"/>
              </a:ext>
            </a:extLst>
          </p:cNvPr>
          <p:cNvSpPr/>
          <p:nvPr/>
        </p:nvSpPr>
        <p:spPr>
          <a:xfrm>
            <a:off x="4746002" y="6037559"/>
            <a:ext cx="245803" cy="13188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F2389FC-DE4D-4832-A3D9-26A8DBE2BCD5}"/>
              </a:ext>
            </a:extLst>
          </p:cNvPr>
          <p:cNvSpPr/>
          <p:nvPr/>
        </p:nvSpPr>
        <p:spPr>
          <a:xfrm>
            <a:off x="4521181" y="5168075"/>
            <a:ext cx="468872" cy="13188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F95925-1D76-423D-8F64-552F95921ACD}"/>
              </a:ext>
            </a:extLst>
          </p:cNvPr>
          <p:cNvSpPr/>
          <p:nvPr/>
        </p:nvSpPr>
        <p:spPr>
          <a:xfrm>
            <a:off x="4629401" y="4165924"/>
            <a:ext cx="355599" cy="13188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54BE473-F711-4483-983A-2AEDCDA284B8}"/>
              </a:ext>
            </a:extLst>
          </p:cNvPr>
          <p:cNvSpPr/>
          <p:nvPr/>
        </p:nvSpPr>
        <p:spPr>
          <a:xfrm>
            <a:off x="7341117" y="5546036"/>
            <a:ext cx="362933" cy="13199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50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9" grpId="0" animBg="1"/>
      <p:bldP spid="23" grpId="0" animBg="1"/>
      <p:bldP spid="24"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9AB1934-8904-4167-9BA6-4FB44082D6A7}"/>
              </a:ext>
            </a:extLst>
          </p:cNvPr>
          <p:cNvSpPr txBox="1">
            <a:spLocks/>
          </p:cNvSpPr>
          <p:nvPr/>
        </p:nvSpPr>
        <p:spPr>
          <a:xfrm>
            <a:off x="584200" y="1524001"/>
            <a:ext cx="3412067" cy="347838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Class 1</a:t>
            </a:r>
          </a:p>
          <a:p>
            <a:pPr>
              <a:spcAft>
                <a:spcPts val="600"/>
              </a:spcAft>
            </a:pPr>
            <a:endParaRPr lang="en-US" sz="3600" dirty="0">
              <a:solidFill>
                <a:srgbClr val="FFFFFF"/>
              </a:solidFill>
            </a:endParaRPr>
          </a:p>
          <a:p>
            <a:pPr>
              <a:spcAft>
                <a:spcPts val="600"/>
              </a:spcAft>
            </a:pPr>
            <a:r>
              <a:rPr lang="en-US" sz="3200" dirty="0">
                <a:solidFill>
                  <a:srgbClr val="FFFFFF"/>
                </a:solidFill>
              </a:rPr>
              <a:t>Accuracy: 75%</a:t>
            </a:r>
          </a:p>
          <a:p>
            <a:pPr>
              <a:spcAft>
                <a:spcPts val="600"/>
              </a:spcAft>
            </a:pPr>
            <a:r>
              <a:rPr lang="en-US" sz="3200" dirty="0">
                <a:solidFill>
                  <a:srgbClr val="FFFFFF"/>
                </a:solidFill>
              </a:rPr>
              <a:t>Recall: 21.1% </a:t>
            </a:r>
          </a:p>
        </p:txBody>
      </p:sp>
      <p:pic>
        <p:nvPicPr>
          <p:cNvPr id="12" name="Picture 11">
            <a:extLst>
              <a:ext uri="{FF2B5EF4-FFF2-40B4-BE49-F238E27FC236}">
                <a16:creationId xmlns:a16="http://schemas.microsoft.com/office/drawing/2014/main" id="{8C6F5493-51E0-4B8C-AF3C-4AF6DA97D713}"/>
              </a:ext>
            </a:extLst>
          </p:cNvPr>
          <p:cNvPicPr>
            <a:picLocks noChangeAspect="1"/>
          </p:cNvPicPr>
          <p:nvPr/>
        </p:nvPicPr>
        <p:blipFill>
          <a:blip r:embed="rId3"/>
          <a:stretch>
            <a:fillRect/>
          </a:stretch>
        </p:blipFill>
        <p:spPr>
          <a:xfrm>
            <a:off x="4442801" y="601201"/>
            <a:ext cx="6988438" cy="5822712"/>
          </a:xfrm>
          <a:prstGeom prst="rect">
            <a:avLst/>
          </a:prstGeom>
        </p:spPr>
      </p:pic>
      <p:sp>
        <p:nvSpPr>
          <p:cNvPr id="13" name="Rectangle 12">
            <a:extLst>
              <a:ext uri="{FF2B5EF4-FFF2-40B4-BE49-F238E27FC236}">
                <a16:creationId xmlns:a16="http://schemas.microsoft.com/office/drawing/2014/main" id="{CA703447-AB25-431C-A50A-72FD512A1EE2}"/>
              </a:ext>
            </a:extLst>
          </p:cNvPr>
          <p:cNvSpPr/>
          <p:nvPr/>
        </p:nvSpPr>
        <p:spPr>
          <a:xfrm>
            <a:off x="4578271" y="2798956"/>
            <a:ext cx="930432" cy="18955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38A7F5-E9C8-4504-B1F0-44D340E7E337}"/>
              </a:ext>
            </a:extLst>
          </p:cNvPr>
          <p:cNvSpPr/>
          <p:nvPr/>
        </p:nvSpPr>
        <p:spPr>
          <a:xfrm>
            <a:off x="5107258" y="5378295"/>
            <a:ext cx="421061" cy="14378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496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9AB1934-8904-4167-9BA6-4FB44082D6A7}"/>
              </a:ext>
            </a:extLst>
          </p:cNvPr>
          <p:cNvSpPr txBox="1">
            <a:spLocks/>
          </p:cNvSpPr>
          <p:nvPr/>
        </p:nvSpPr>
        <p:spPr>
          <a:xfrm>
            <a:off x="584200" y="1524001"/>
            <a:ext cx="3412067" cy="347838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Class 2</a:t>
            </a:r>
          </a:p>
          <a:p>
            <a:pPr>
              <a:spcAft>
                <a:spcPts val="600"/>
              </a:spcAft>
            </a:pPr>
            <a:endParaRPr lang="en-US" sz="3600" dirty="0">
              <a:solidFill>
                <a:schemeClr val="bg1"/>
              </a:solidFill>
            </a:endParaRPr>
          </a:p>
          <a:p>
            <a:pPr>
              <a:spcAft>
                <a:spcPts val="600"/>
              </a:spcAft>
            </a:pPr>
            <a:r>
              <a:rPr lang="en-US" sz="3200" dirty="0">
                <a:solidFill>
                  <a:srgbClr val="FFFFFF"/>
                </a:solidFill>
              </a:rPr>
              <a:t>Accuracy: 81%</a:t>
            </a:r>
          </a:p>
          <a:p>
            <a:pPr>
              <a:spcAft>
                <a:spcPts val="600"/>
              </a:spcAft>
            </a:pPr>
            <a:r>
              <a:rPr lang="en-US" sz="3200" dirty="0">
                <a:solidFill>
                  <a:srgbClr val="FFFFFF"/>
                </a:solidFill>
              </a:rPr>
              <a:t>Recall: 17%</a:t>
            </a:r>
          </a:p>
        </p:txBody>
      </p:sp>
      <p:pic>
        <p:nvPicPr>
          <p:cNvPr id="3" name="Picture 2">
            <a:extLst>
              <a:ext uri="{FF2B5EF4-FFF2-40B4-BE49-F238E27FC236}">
                <a16:creationId xmlns:a16="http://schemas.microsoft.com/office/drawing/2014/main" id="{DB48B54A-B588-44DC-B598-E56B4DFFD5BF}"/>
              </a:ext>
            </a:extLst>
          </p:cNvPr>
          <p:cNvPicPr>
            <a:picLocks noChangeAspect="1"/>
          </p:cNvPicPr>
          <p:nvPr/>
        </p:nvPicPr>
        <p:blipFill>
          <a:blip r:embed="rId3"/>
          <a:stretch>
            <a:fillRect/>
          </a:stretch>
        </p:blipFill>
        <p:spPr>
          <a:xfrm>
            <a:off x="4586736" y="601201"/>
            <a:ext cx="6950536" cy="5791132"/>
          </a:xfrm>
          <a:prstGeom prst="rect">
            <a:avLst/>
          </a:prstGeom>
        </p:spPr>
      </p:pic>
      <p:sp>
        <p:nvSpPr>
          <p:cNvPr id="16" name="Rectangle 15">
            <a:extLst>
              <a:ext uri="{FF2B5EF4-FFF2-40B4-BE49-F238E27FC236}">
                <a16:creationId xmlns:a16="http://schemas.microsoft.com/office/drawing/2014/main" id="{F228D3E6-58A5-4C72-B031-4785161D2E0C}"/>
              </a:ext>
            </a:extLst>
          </p:cNvPr>
          <p:cNvSpPr/>
          <p:nvPr/>
        </p:nvSpPr>
        <p:spPr>
          <a:xfrm>
            <a:off x="4928839" y="1005840"/>
            <a:ext cx="702528" cy="18955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DF996A-54DA-4CBD-B021-92AB3AA38EB4}"/>
              </a:ext>
            </a:extLst>
          </p:cNvPr>
          <p:cNvSpPr/>
          <p:nvPr/>
        </p:nvSpPr>
        <p:spPr>
          <a:xfrm>
            <a:off x="4928837" y="2117593"/>
            <a:ext cx="702529" cy="18728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4A4D382-0F41-4F84-928F-00C2A7D08990}"/>
              </a:ext>
            </a:extLst>
          </p:cNvPr>
          <p:cNvSpPr/>
          <p:nvPr/>
        </p:nvSpPr>
        <p:spPr>
          <a:xfrm>
            <a:off x="4742948" y="1195392"/>
            <a:ext cx="888418" cy="14131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CCBBBA-8769-4926-BDEF-573B2F4A1C22}"/>
              </a:ext>
            </a:extLst>
          </p:cNvPr>
          <p:cNvSpPr/>
          <p:nvPr/>
        </p:nvSpPr>
        <p:spPr>
          <a:xfrm>
            <a:off x="4835892" y="1952310"/>
            <a:ext cx="795474" cy="16528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56D3E71-C441-4ED6-B44B-49341C9DCD49}"/>
              </a:ext>
            </a:extLst>
          </p:cNvPr>
          <p:cNvSpPr/>
          <p:nvPr/>
        </p:nvSpPr>
        <p:spPr>
          <a:xfrm>
            <a:off x="4882364" y="1344706"/>
            <a:ext cx="749002" cy="14132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BA9C4CF-0A4D-4CDB-819E-36E975470FEF}"/>
              </a:ext>
            </a:extLst>
          </p:cNvPr>
          <p:cNvSpPr/>
          <p:nvPr/>
        </p:nvSpPr>
        <p:spPr>
          <a:xfrm>
            <a:off x="4928837" y="5318755"/>
            <a:ext cx="702529" cy="19453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AB4B02B-256E-40A6-80D6-6DCC7C6A989F}"/>
              </a:ext>
            </a:extLst>
          </p:cNvPr>
          <p:cNvSpPr/>
          <p:nvPr/>
        </p:nvSpPr>
        <p:spPr>
          <a:xfrm>
            <a:off x="4833207" y="4038690"/>
            <a:ext cx="798159" cy="19453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347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9AB1934-8904-4167-9BA6-4FB44082D6A7}"/>
              </a:ext>
            </a:extLst>
          </p:cNvPr>
          <p:cNvSpPr txBox="1">
            <a:spLocks/>
          </p:cNvSpPr>
          <p:nvPr/>
        </p:nvSpPr>
        <p:spPr>
          <a:xfrm>
            <a:off x="584200" y="1524001"/>
            <a:ext cx="3412067" cy="347838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Class 3</a:t>
            </a:r>
          </a:p>
          <a:p>
            <a:pPr>
              <a:spcAft>
                <a:spcPts val="600"/>
              </a:spcAft>
            </a:pPr>
            <a:endParaRPr lang="en-US" sz="3600" dirty="0">
              <a:solidFill>
                <a:srgbClr val="FFFFFF"/>
              </a:solidFill>
            </a:endParaRPr>
          </a:p>
          <a:p>
            <a:pPr>
              <a:spcAft>
                <a:spcPts val="600"/>
              </a:spcAft>
            </a:pPr>
            <a:r>
              <a:rPr lang="en-US" sz="3200" dirty="0">
                <a:solidFill>
                  <a:srgbClr val="FFFFFF"/>
                </a:solidFill>
              </a:rPr>
              <a:t>Accuracy: 78%</a:t>
            </a:r>
          </a:p>
          <a:p>
            <a:pPr>
              <a:spcAft>
                <a:spcPts val="600"/>
              </a:spcAft>
            </a:pPr>
            <a:r>
              <a:rPr lang="en-US" sz="3200" dirty="0">
                <a:solidFill>
                  <a:srgbClr val="FFFFFF"/>
                </a:solidFill>
              </a:rPr>
              <a:t>Recall: 10%</a:t>
            </a:r>
          </a:p>
        </p:txBody>
      </p:sp>
      <p:pic>
        <p:nvPicPr>
          <p:cNvPr id="3" name="Picture 2">
            <a:extLst>
              <a:ext uri="{FF2B5EF4-FFF2-40B4-BE49-F238E27FC236}">
                <a16:creationId xmlns:a16="http://schemas.microsoft.com/office/drawing/2014/main" id="{3BA22A81-961D-4F58-872D-12B8347BBE5D}"/>
              </a:ext>
            </a:extLst>
          </p:cNvPr>
          <p:cNvPicPr>
            <a:picLocks noChangeAspect="1"/>
          </p:cNvPicPr>
          <p:nvPr/>
        </p:nvPicPr>
        <p:blipFill>
          <a:blip r:embed="rId3"/>
          <a:stretch>
            <a:fillRect/>
          </a:stretch>
        </p:blipFill>
        <p:spPr>
          <a:xfrm>
            <a:off x="4578270" y="601201"/>
            <a:ext cx="6929789" cy="5773846"/>
          </a:xfrm>
          <a:prstGeom prst="rect">
            <a:avLst/>
          </a:prstGeom>
        </p:spPr>
      </p:pic>
      <p:sp>
        <p:nvSpPr>
          <p:cNvPr id="14" name="Rectangle 13">
            <a:extLst>
              <a:ext uri="{FF2B5EF4-FFF2-40B4-BE49-F238E27FC236}">
                <a16:creationId xmlns:a16="http://schemas.microsoft.com/office/drawing/2014/main" id="{A93FBA1F-9E74-4DFA-9E02-D4641D5D34CA}"/>
              </a:ext>
            </a:extLst>
          </p:cNvPr>
          <p:cNvSpPr/>
          <p:nvPr/>
        </p:nvSpPr>
        <p:spPr>
          <a:xfrm>
            <a:off x="5631366" y="1149841"/>
            <a:ext cx="702529" cy="18728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F1A1413-AE24-4147-935D-AE021EF51726}"/>
              </a:ext>
            </a:extLst>
          </p:cNvPr>
          <p:cNvSpPr/>
          <p:nvPr/>
        </p:nvSpPr>
        <p:spPr>
          <a:xfrm>
            <a:off x="5631366" y="4362808"/>
            <a:ext cx="602168" cy="18688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77BBF3-8061-4957-937C-8380282A91C4}"/>
              </a:ext>
            </a:extLst>
          </p:cNvPr>
          <p:cNvSpPr/>
          <p:nvPr/>
        </p:nvSpPr>
        <p:spPr>
          <a:xfrm>
            <a:off x="5374888" y="4837110"/>
            <a:ext cx="858645" cy="1777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DA3A20-7E90-4743-AB56-97448FA1F080}"/>
              </a:ext>
            </a:extLst>
          </p:cNvPr>
          <p:cNvSpPr/>
          <p:nvPr/>
        </p:nvSpPr>
        <p:spPr>
          <a:xfrm>
            <a:off x="4622876" y="5476984"/>
            <a:ext cx="1610657" cy="19898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A73D3E-F8EA-41AB-934C-013A6954318E}"/>
              </a:ext>
            </a:extLst>
          </p:cNvPr>
          <p:cNvSpPr/>
          <p:nvPr/>
        </p:nvSpPr>
        <p:spPr>
          <a:xfrm>
            <a:off x="5472811" y="3888507"/>
            <a:ext cx="760722" cy="18688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18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9AB1934-8904-4167-9BA6-4FB44082D6A7}"/>
              </a:ext>
            </a:extLst>
          </p:cNvPr>
          <p:cNvSpPr txBox="1">
            <a:spLocks/>
          </p:cNvSpPr>
          <p:nvPr/>
        </p:nvSpPr>
        <p:spPr>
          <a:xfrm>
            <a:off x="584200" y="1524001"/>
            <a:ext cx="3412067" cy="347838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Class 4</a:t>
            </a:r>
          </a:p>
          <a:p>
            <a:pPr>
              <a:spcAft>
                <a:spcPts val="600"/>
              </a:spcAft>
            </a:pPr>
            <a:endParaRPr lang="en-US" sz="3600" dirty="0">
              <a:solidFill>
                <a:srgbClr val="FFFFFF"/>
              </a:solidFill>
            </a:endParaRPr>
          </a:p>
          <a:p>
            <a:pPr>
              <a:spcAft>
                <a:spcPts val="600"/>
              </a:spcAft>
            </a:pPr>
            <a:r>
              <a:rPr lang="en-US" sz="3200" dirty="0">
                <a:solidFill>
                  <a:srgbClr val="FFFFFF"/>
                </a:solidFill>
              </a:rPr>
              <a:t>Accuracy: 82%</a:t>
            </a:r>
          </a:p>
        </p:txBody>
      </p:sp>
      <p:pic>
        <p:nvPicPr>
          <p:cNvPr id="5" name="Picture 4">
            <a:extLst>
              <a:ext uri="{FF2B5EF4-FFF2-40B4-BE49-F238E27FC236}">
                <a16:creationId xmlns:a16="http://schemas.microsoft.com/office/drawing/2014/main" id="{0D3AD1FE-E5F9-4DB8-ADCC-B7B77DE2E66C}"/>
              </a:ext>
            </a:extLst>
          </p:cNvPr>
          <p:cNvPicPr>
            <a:picLocks noChangeAspect="1"/>
          </p:cNvPicPr>
          <p:nvPr/>
        </p:nvPicPr>
        <p:blipFill>
          <a:blip r:embed="rId3"/>
          <a:stretch>
            <a:fillRect/>
          </a:stretch>
        </p:blipFill>
        <p:spPr>
          <a:xfrm>
            <a:off x="4580467" y="713678"/>
            <a:ext cx="6771474" cy="5641939"/>
          </a:xfrm>
          <a:prstGeom prst="rect">
            <a:avLst/>
          </a:prstGeom>
        </p:spPr>
      </p:pic>
      <p:sp>
        <p:nvSpPr>
          <p:cNvPr id="21" name="Rectangle 20">
            <a:extLst>
              <a:ext uri="{FF2B5EF4-FFF2-40B4-BE49-F238E27FC236}">
                <a16:creationId xmlns:a16="http://schemas.microsoft.com/office/drawing/2014/main" id="{147F2827-AC77-48FA-B28F-45AAFBF0B6E6}"/>
              </a:ext>
            </a:extLst>
          </p:cNvPr>
          <p:cNvSpPr/>
          <p:nvPr/>
        </p:nvSpPr>
        <p:spPr>
          <a:xfrm>
            <a:off x="4939990" y="1416205"/>
            <a:ext cx="669073" cy="19922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588A0D-434A-4766-9C6D-60C77A2CC000}"/>
              </a:ext>
            </a:extLst>
          </p:cNvPr>
          <p:cNvSpPr/>
          <p:nvPr/>
        </p:nvSpPr>
        <p:spPr>
          <a:xfrm>
            <a:off x="4855117" y="2207941"/>
            <a:ext cx="753945" cy="30923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E4AE46-5365-4C8D-B310-A2FCA45438D5}"/>
              </a:ext>
            </a:extLst>
          </p:cNvPr>
          <p:cNvSpPr/>
          <p:nvPr/>
        </p:nvSpPr>
        <p:spPr>
          <a:xfrm>
            <a:off x="4713249" y="1092100"/>
            <a:ext cx="895813" cy="19922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DDE0E1-A2F5-4794-AD93-64725BBBA431}"/>
              </a:ext>
            </a:extLst>
          </p:cNvPr>
          <p:cNvSpPr/>
          <p:nvPr/>
        </p:nvSpPr>
        <p:spPr>
          <a:xfrm>
            <a:off x="5196467" y="3892078"/>
            <a:ext cx="419371" cy="19922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2180BB-CE27-490A-94F2-853D8957768F}"/>
              </a:ext>
            </a:extLst>
          </p:cNvPr>
          <p:cNvSpPr/>
          <p:nvPr/>
        </p:nvSpPr>
        <p:spPr>
          <a:xfrm>
            <a:off x="4879857" y="4694216"/>
            <a:ext cx="729205" cy="19922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226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9AB1934-8904-4167-9BA6-4FB44082D6A7}"/>
              </a:ext>
            </a:extLst>
          </p:cNvPr>
          <p:cNvSpPr txBox="1">
            <a:spLocks/>
          </p:cNvSpPr>
          <p:nvPr/>
        </p:nvSpPr>
        <p:spPr>
          <a:xfrm>
            <a:off x="584200" y="1524001"/>
            <a:ext cx="3412067" cy="347838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dirty="0">
                <a:solidFill>
                  <a:srgbClr val="FFFFFF"/>
                </a:solidFill>
              </a:rPr>
              <a:t>Class 5</a:t>
            </a:r>
          </a:p>
          <a:p>
            <a:pPr>
              <a:spcAft>
                <a:spcPts val="600"/>
              </a:spcAft>
            </a:pPr>
            <a:endParaRPr lang="en-US" sz="3600" dirty="0">
              <a:solidFill>
                <a:srgbClr val="FFFFFF"/>
              </a:solidFill>
            </a:endParaRPr>
          </a:p>
          <a:p>
            <a:pPr>
              <a:spcAft>
                <a:spcPts val="600"/>
              </a:spcAft>
            </a:pPr>
            <a:r>
              <a:rPr lang="en-US" sz="3200" dirty="0">
                <a:solidFill>
                  <a:srgbClr val="FFFFFF"/>
                </a:solidFill>
              </a:rPr>
              <a:t>Accuracy: 93%</a:t>
            </a:r>
          </a:p>
        </p:txBody>
      </p:sp>
      <p:sp>
        <p:nvSpPr>
          <p:cNvPr id="3" name="Rectangle 2">
            <a:extLst>
              <a:ext uri="{FF2B5EF4-FFF2-40B4-BE49-F238E27FC236}">
                <a16:creationId xmlns:a16="http://schemas.microsoft.com/office/drawing/2014/main" id="{153BD153-A7E3-4F1E-A444-A522756F7F2D}"/>
              </a:ext>
            </a:extLst>
          </p:cNvPr>
          <p:cNvSpPr/>
          <p:nvPr/>
        </p:nvSpPr>
        <p:spPr>
          <a:xfrm>
            <a:off x="4215161" y="223024"/>
            <a:ext cx="7716644" cy="490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9A1CEF-5A09-4268-B776-48D697DF492B}"/>
              </a:ext>
            </a:extLst>
          </p:cNvPr>
          <p:cNvPicPr>
            <a:picLocks noChangeAspect="1"/>
          </p:cNvPicPr>
          <p:nvPr/>
        </p:nvPicPr>
        <p:blipFill>
          <a:blip r:embed="rId3"/>
          <a:stretch>
            <a:fillRect/>
          </a:stretch>
        </p:blipFill>
        <p:spPr>
          <a:xfrm>
            <a:off x="4580468" y="713677"/>
            <a:ext cx="6816078" cy="5679103"/>
          </a:xfrm>
          <a:prstGeom prst="rect">
            <a:avLst/>
          </a:prstGeom>
        </p:spPr>
      </p:pic>
      <p:sp>
        <p:nvSpPr>
          <p:cNvPr id="12" name="Rectangle 11">
            <a:extLst>
              <a:ext uri="{FF2B5EF4-FFF2-40B4-BE49-F238E27FC236}">
                <a16:creationId xmlns:a16="http://schemas.microsoft.com/office/drawing/2014/main" id="{42E8C15C-D60F-4E5F-AFC0-5AB8BBB5A881}"/>
              </a:ext>
            </a:extLst>
          </p:cNvPr>
          <p:cNvSpPr/>
          <p:nvPr/>
        </p:nvSpPr>
        <p:spPr>
          <a:xfrm>
            <a:off x="5653667" y="3429000"/>
            <a:ext cx="602167" cy="21767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F1F11F-1CBB-4C42-868C-230A4046B623}"/>
              </a:ext>
            </a:extLst>
          </p:cNvPr>
          <p:cNvSpPr/>
          <p:nvPr/>
        </p:nvSpPr>
        <p:spPr>
          <a:xfrm>
            <a:off x="5386037" y="3770971"/>
            <a:ext cx="869797" cy="49065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485FB7-6957-445C-BA56-DCAC5A3ECE24}"/>
              </a:ext>
            </a:extLst>
          </p:cNvPr>
          <p:cNvSpPr/>
          <p:nvPr/>
        </p:nvSpPr>
        <p:spPr>
          <a:xfrm>
            <a:off x="4580468" y="5363738"/>
            <a:ext cx="1675366" cy="3533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054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2702-39EF-401F-A792-4C9B3EAE6FAF}"/>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1F37BAD-7D50-4497-85FB-89F0AE965E02}"/>
              </a:ext>
            </a:extLst>
          </p:cNvPr>
          <p:cNvSpPr>
            <a:spLocks noGrp="1"/>
          </p:cNvSpPr>
          <p:nvPr>
            <p:ph idx="1"/>
          </p:nvPr>
        </p:nvSpPr>
        <p:spPr>
          <a:xfrm>
            <a:off x="458236" y="2187348"/>
            <a:ext cx="11275528" cy="3968496"/>
          </a:xfrm>
        </p:spPr>
        <p:txBody>
          <a:bodyPr>
            <a:normAutofit/>
          </a:bodyPr>
          <a:lstStyle/>
          <a:p>
            <a:r>
              <a:rPr lang="en-US" sz="1800" b="1" u="sng" dirty="0"/>
              <a:t>Caveat</a:t>
            </a:r>
            <a:r>
              <a:rPr lang="en-US" sz="1800" b="1" dirty="0"/>
              <a:t>:</a:t>
            </a:r>
            <a:r>
              <a:rPr lang="en-US" sz="1800" dirty="0"/>
              <a:t> small, non-longitudinal dataset used as proof-of-concept </a:t>
            </a:r>
          </a:p>
          <a:p>
            <a:r>
              <a:rPr lang="en-US" sz="1800" dirty="0"/>
              <a:t>From this initial exploratory dataset, we can extract some trends from text descriptions:</a:t>
            </a:r>
          </a:p>
          <a:p>
            <a:pPr lvl="1"/>
            <a:r>
              <a:rPr lang="en-US" sz="1600" dirty="0"/>
              <a:t>Suburban-indicators in neighborhoods with minority homebuyers (“garage”, “car”, “cul-de-sac”)</a:t>
            </a:r>
          </a:p>
          <a:p>
            <a:pPr lvl="1"/>
            <a:r>
              <a:rPr lang="en-US" sz="1600" dirty="0"/>
              <a:t>“Renovated”, “custom”, “walk” and higher end property features in neighborhoods with mainly white homebuyers</a:t>
            </a:r>
          </a:p>
          <a:p>
            <a:pPr lvl="1"/>
            <a:r>
              <a:rPr lang="en-US" sz="1600" dirty="0"/>
              <a:t>Mentioning of neighborhood name and “school” negatively associated with neighborhoods with large shares of minority homebuyers</a:t>
            </a:r>
          </a:p>
          <a:p>
            <a:r>
              <a:rPr lang="en-US" sz="1800" dirty="0"/>
              <a:t>Mentioning of the neighborhood name relatively more important in ads in white, higher income neighborhoods</a:t>
            </a:r>
          </a:p>
        </p:txBody>
      </p:sp>
    </p:spTree>
    <p:extLst>
      <p:ext uri="{BB962C8B-B14F-4D97-AF65-F5344CB8AC3E}">
        <p14:creationId xmlns:p14="http://schemas.microsoft.com/office/powerpoint/2010/main" val="3281611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oup results&#10;&#10;Description automatically generated">
            <a:extLst>
              <a:ext uri="{FF2B5EF4-FFF2-40B4-BE49-F238E27FC236}">
                <a16:creationId xmlns:a16="http://schemas.microsoft.com/office/drawing/2014/main" id="{BDC37436-D9DF-25C7-290C-E93EB386A62B}"/>
              </a:ext>
            </a:extLst>
          </p:cNvPr>
          <p:cNvPicPr>
            <a:picLocks noGrp="1" noChangeAspect="1"/>
          </p:cNvPicPr>
          <p:nvPr>
            <p:ph idx="1"/>
          </p:nvPr>
        </p:nvPicPr>
        <p:blipFill>
          <a:blip r:embed="rId2"/>
          <a:stretch>
            <a:fillRect/>
          </a:stretch>
        </p:blipFill>
        <p:spPr>
          <a:xfrm>
            <a:off x="518852" y="8122"/>
            <a:ext cx="6023462" cy="6849878"/>
          </a:xfrm>
        </p:spPr>
      </p:pic>
      <p:pic>
        <p:nvPicPr>
          <p:cNvPr id="9" name="Picture 8" descr="A screenshot of a sports schedule&#10;&#10;Description automatically generated">
            <a:extLst>
              <a:ext uri="{FF2B5EF4-FFF2-40B4-BE49-F238E27FC236}">
                <a16:creationId xmlns:a16="http://schemas.microsoft.com/office/drawing/2014/main" id="{FDE37119-411D-B061-5173-133291AA8826}"/>
              </a:ext>
            </a:extLst>
          </p:cNvPr>
          <p:cNvPicPr>
            <a:picLocks noChangeAspect="1"/>
          </p:cNvPicPr>
          <p:nvPr/>
        </p:nvPicPr>
        <p:blipFill>
          <a:blip r:embed="rId3"/>
          <a:stretch>
            <a:fillRect/>
          </a:stretch>
        </p:blipFill>
        <p:spPr>
          <a:xfrm>
            <a:off x="6817220" y="0"/>
            <a:ext cx="5389304" cy="4395019"/>
          </a:xfrm>
          <a:prstGeom prst="rect">
            <a:avLst/>
          </a:prstGeom>
        </p:spPr>
      </p:pic>
    </p:spTree>
    <p:extLst>
      <p:ext uri="{BB962C8B-B14F-4D97-AF65-F5344CB8AC3E}">
        <p14:creationId xmlns:p14="http://schemas.microsoft.com/office/powerpoint/2010/main" val="3549741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9"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1"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2"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3463A0C-D3A7-2CA3-7F72-1E7516C827AF}"/>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dirty="0">
                <a:solidFill>
                  <a:schemeClr val="tx1"/>
                </a:solidFill>
                <a:latin typeface="+mj-lt"/>
                <a:ea typeface="+mj-ea"/>
                <a:cs typeface="+mj-cs"/>
              </a:rPr>
              <a:t>Part 2: The Methods</a:t>
            </a:r>
          </a:p>
        </p:txBody>
      </p:sp>
      <p:sp>
        <p:nvSpPr>
          <p:cNvPr id="16" name="Freeform: Shape 15">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711258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1975-25F0-00F6-B321-5A9C68CE1164}"/>
              </a:ext>
            </a:extLst>
          </p:cNvPr>
          <p:cNvSpPr>
            <a:spLocks noGrp="1"/>
          </p:cNvSpPr>
          <p:nvPr>
            <p:ph type="title"/>
          </p:nvPr>
        </p:nvSpPr>
        <p:spPr/>
        <p:txBody>
          <a:bodyPr/>
          <a:lstStyle/>
          <a:p>
            <a:r>
              <a:rPr lang="en-US" dirty="0"/>
              <a:t>Just a bit about k-means</a:t>
            </a:r>
          </a:p>
        </p:txBody>
      </p:sp>
      <p:sp>
        <p:nvSpPr>
          <p:cNvPr id="3" name="Content Placeholder 2">
            <a:extLst>
              <a:ext uri="{FF2B5EF4-FFF2-40B4-BE49-F238E27FC236}">
                <a16:creationId xmlns:a16="http://schemas.microsoft.com/office/drawing/2014/main" id="{987F4026-494C-C2D8-7DC4-6F8C2D27126D}"/>
              </a:ext>
            </a:extLst>
          </p:cNvPr>
          <p:cNvSpPr>
            <a:spLocks noGrp="1"/>
          </p:cNvSpPr>
          <p:nvPr>
            <p:ph idx="1"/>
          </p:nvPr>
        </p:nvSpPr>
        <p:spPr/>
        <p:txBody>
          <a:bodyPr/>
          <a:lstStyle/>
          <a:p>
            <a:r>
              <a:rPr lang="en-US" dirty="0"/>
              <a:t>Machine Learning</a:t>
            </a:r>
          </a:p>
          <a:p>
            <a:pPr lvl="1"/>
            <a:r>
              <a:rPr lang="en-US" dirty="0"/>
              <a:t>Regression (continuous)</a:t>
            </a:r>
          </a:p>
          <a:p>
            <a:pPr lvl="1"/>
            <a:r>
              <a:rPr lang="en-US" b="1" dirty="0"/>
              <a:t>Classification </a:t>
            </a:r>
            <a:r>
              <a:rPr lang="en-US" dirty="0"/>
              <a:t>(discrete)</a:t>
            </a:r>
          </a:p>
          <a:p>
            <a:pPr lvl="2"/>
            <a:r>
              <a:rPr lang="en-US" dirty="0"/>
              <a:t>Supervised</a:t>
            </a:r>
          </a:p>
          <a:p>
            <a:pPr lvl="2"/>
            <a:r>
              <a:rPr lang="en-US" b="1" dirty="0"/>
              <a:t>Unsupervised</a:t>
            </a:r>
          </a:p>
        </p:txBody>
      </p:sp>
      <p:sp>
        <p:nvSpPr>
          <p:cNvPr id="4" name="TextBox 3">
            <a:extLst>
              <a:ext uri="{FF2B5EF4-FFF2-40B4-BE49-F238E27FC236}">
                <a16:creationId xmlns:a16="http://schemas.microsoft.com/office/drawing/2014/main" id="{7047CC52-B13F-FE4B-647E-2E730336B791}"/>
              </a:ext>
            </a:extLst>
          </p:cNvPr>
          <p:cNvSpPr txBox="1"/>
          <p:nvPr/>
        </p:nvSpPr>
        <p:spPr>
          <a:xfrm>
            <a:off x="966952" y="5465379"/>
            <a:ext cx="6174191" cy="369332"/>
          </a:xfrm>
          <a:prstGeom prst="rect">
            <a:avLst/>
          </a:prstGeom>
          <a:noFill/>
        </p:spPr>
        <p:txBody>
          <a:bodyPr wrap="none" rtlCol="0">
            <a:spAutoFit/>
          </a:bodyPr>
          <a:lstStyle/>
          <a:p>
            <a:r>
              <a:rPr lang="en-US" dirty="0"/>
              <a:t>Classify “unlabeled” data into predetermined # of classes</a:t>
            </a:r>
          </a:p>
        </p:txBody>
      </p:sp>
      <p:pic>
        <p:nvPicPr>
          <p:cNvPr id="5" name="Picture 2" descr="C:\Users\edelmell\AppData\Local\Microsoft\Windows\Temporary Internet Files\Content.IE5\LXPF9O8E\MC900440682[1].png">
            <a:extLst>
              <a:ext uri="{FF2B5EF4-FFF2-40B4-BE49-F238E27FC236}">
                <a16:creationId xmlns:a16="http://schemas.microsoft.com/office/drawing/2014/main" id="{E01C49FF-5740-3C13-90AF-CBC063CC0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841" y="247430"/>
            <a:ext cx="1170070" cy="1170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edelmell\AppData\Local\Microsoft\Windows\Temporary Internet Files\Content.IE5\2OZERGN4\MC900440673[1].png">
            <a:extLst>
              <a:ext uri="{FF2B5EF4-FFF2-40B4-BE49-F238E27FC236}">
                <a16:creationId xmlns:a16="http://schemas.microsoft.com/office/drawing/2014/main" id="{DDB52226-786B-2339-90EA-2EF7B3032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5620" y="1390486"/>
            <a:ext cx="1604962" cy="16049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edelmell\AppData\Local\Microsoft\Windows\Temporary Internet Files\Content.IE5\RAWQRCIR\MC900440579[1].png">
            <a:extLst>
              <a:ext uri="{FF2B5EF4-FFF2-40B4-BE49-F238E27FC236}">
                <a16:creationId xmlns:a16="http://schemas.microsoft.com/office/drawing/2014/main" id="{A607212E-76EA-A717-8069-14A7C6B46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6528" y="3963437"/>
            <a:ext cx="1790700" cy="173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edelmell\AppData\Local\Microsoft\Windows\Temporary Internet Files\Content.IE5\LXPF9O8E\MC900440538[1].wmf">
            <a:extLst>
              <a:ext uri="{FF2B5EF4-FFF2-40B4-BE49-F238E27FC236}">
                <a16:creationId xmlns:a16="http://schemas.microsoft.com/office/drawing/2014/main" id="{B87B5FE5-C788-7ABB-C6D1-0F49246374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71188" y="3367207"/>
            <a:ext cx="12128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sers\edelmell\AppData\Local\Microsoft\Windows\Temporary Internet Files\Content.IE5\2OZERGN4\MC900233557[1].wmf">
            <a:extLst>
              <a:ext uri="{FF2B5EF4-FFF2-40B4-BE49-F238E27FC236}">
                <a16:creationId xmlns:a16="http://schemas.microsoft.com/office/drawing/2014/main" id="{56C1698C-2CF2-B007-69BC-6F0005D9B1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1311" y="2000168"/>
            <a:ext cx="1752600" cy="17002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C:\Users\edelmell\AppData\Local\Microsoft\Windows\Temporary Internet Files\Content.IE5\8EMMFDLG\MC900440548[1].wmf">
            <a:extLst>
              <a:ext uri="{FF2B5EF4-FFF2-40B4-BE49-F238E27FC236}">
                <a16:creationId xmlns:a16="http://schemas.microsoft.com/office/drawing/2014/main" id="{97277E9F-D591-39F5-12AD-FA46F19458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1964" y="1166648"/>
            <a:ext cx="7175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Users\edelmell\AppData\Local\Microsoft\Windows\Temporary Internet Files\Content.IE5\RAWQRCIR\MC900431923[1].wmf">
            <a:extLst>
              <a:ext uri="{FF2B5EF4-FFF2-40B4-BE49-F238E27FC236}">
                <a16:creationId xmlns:a16="http://schemas.microsoft.com/office/drawing/2014/main" id="{DA961121-A21A-D5FA-7881-9611EE5938C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7754" y="4325526"/>
            <a:ext cx="1681378" cy="137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49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5572" y="347711"/>
            <a:ext cx="10668000" cy="1524000"/>
          </a:xfrm>
        </p:spPr>
        <p:txBody>
          <a:bodyPr/>
          <a:lstStyle/>
          <a:p>
            <a:r>
              <a:rPr lang="en-US" dirty="0"/>
              <a:t>How do they do it?</a:t>
            </a:r>
          </a:p>
        </p:txBody>
      </p:sp>
      <p:sp>
        <p:nvSpPr>
          <p:cNvPr id="3" name="Content Placeholder 2"/>
          <p:cNvSpPr>
            <a:spLocks noGrp="1"/>
          </p:cNvSpPr>
          <p:nvPr>
            <p:ph idx="1"/>
          </p:nvPr>
        </p:nvSpPr>
        <p:spPr>
          <a:xfrm>
            <a:off x="835572" y="1490711"/>
            <a:ext cx="10668000" cy="3818083"/>
          </a:xfrm>
        </p:spPr>
        <p:txBody>
          <a:bodyPr/>
          <a:lstStyle/>
          <a:p>
            <a:r>
              <a:rPr lang="en-US" b="1" dirty="0">
                <a:solidFill>
                  <a:schemeClr val="accent1"/>
                </a:solidFill>
              </a:rPr>
              <a:t>Cluster Analysis</a:t>
            </a:r>
          </a:p>
          <a:p>
            <a:pPr lvl="1"/>
            <a:r>
              <a:rPr lang="en-US" dirty="0"/>
              <a:t>Collection of techniques used to organize data into meaningful groups (clusters) that are relatively homogeneous with respect to a specified set of attributes.</a:t>
            </a:r>
          </a:p>
        </p:txBody>
      </p:sp>
      <p:sp>
        <p:nvSpPr>
          <p:cNvPr id="4" name="Oval 3"/>
          <p:cNvSpPr/>
          <p:nvPr/>
        </p:nvSpPr>
        <p:spPr>
          <a:xfrm>
            <a:off x="3495604" y="48242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724204" y="47480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648004" y="50528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876604" y="49766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419404" y="52052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267004" y="49766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71804" y="45194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343204" y="45956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81404" y="49766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029004" y="46718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800404" y="53576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52804" y="52814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181404" y="52052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876604" y="44432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571804" y="543386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800404" y="56624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638604" y="49766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333804" y="45956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333804" y="5586267"/>
            <a:ext cx="76200" cy="762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rot="2406539">
            <a:off x="3778485" y="4391955"/>
            <a:ext cx="959352" cy="175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rot="2771570">
            <a:off x="3237436" y="4120005"/>
            <a:ext cx="774721" cy="13177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621823" y="3985736"/>
            <a:ext cx="3657600" cy="1477328"/>
          </a:xfrm>
          <a:prstGeom prst="rect">
            <a:avLst/>
          </a:prstGeom>
          <a:noFill/>
        </p:spPr>
        <p:txBody>
          <a:bodyPr wrap="square" rtlCol="0">
            <a:spAutoFit/>
          </a:bodyPr>
          <a:lstStyle/>
          <a:p>
            <a:pPr>
              <a:buFont typeface="Arial" pitchFamily="34" charset="0"/>
              <a:buChar char="•"/>
            </a:pPr>
            <a:r>
              <a:rPr lang="en-US" dirty="0">
                <a:solidFill>
                  <a:schemeClr val="bg1"/>
                </a:solidFill>
              </a:rPr>
              <a:t> Maximize association between objects in the same group.</a:t>
            </a:r>
          </a:p>
          <a:p>
            <a:endParaRPr lang="en-US" dirty="0">
              <a:solidFill>
                <a:schemeClr val="bg1"/>
              </a:solidFill>
            </a:endParaRPr>
          </a:p>
          <a:p>
            <a:pPr>
              <a:buFont typeface="Arial" pitchFamily="34" charset="0"/>
              <a:buChar char="•"/>
            </a:pPr>
            <a:r>
              <a:rPr lang="en-US" dirty="0">
                <a:solidFill>
                  <a:schemeClr val="bg1"/>
                </a:solidFill>
              </a:rPr>
              <a:t>Minimize association between groups.</a:t>
            </a:r>
          </a:p>
        </p:txBody>
      </p:sp>
      <p:sp>
        <p:nvSpPr>
          <p:cNvPr id="28" name="TextBox 27"/>
          <p:cNvSpPr txBox="1"/>
          <p:nvPr/>
        </p:nvSpPr>
        <p:spPr>
          <a:xfrm>
            <a:off x="5562600" y="5791201"/>
            <a:ext cx="4648200" cy="646331"/>
          </a:xfrm>
          <a:prstGeom prst="rect">
            <a:avLst/>
          </a:prstGeom>
          <a:noFill/>
        </p:spPr>
        <p:txBody>
          <a:bodyPr wrap="square" rtlCol="0">
            <a:spAutoFit/>
          </a:bodyPr>
          <a:lstStyle/>
          <a:p>
            <a:r>
              <a:rPr lang="en-US" dirty="0"/>
              <a:t>Uses concepts of dissimilarity or distance in </a:t>
            </a:r>
            <a:r>
              <a:rPr lang="en-US" i="1" dirty="0"/>
              <a:t>n</a:t>
            </a:r>
            <a:r>
              <a:rPr lang="en-US" dirty="0"/>
              <a:t> dimensional space.</a:t>
            </a:r>
          </a:p>
        </p:txBody>
      </p:sp>
      <p:cxnSp>
        <p:nvCxnSpPr>
          <p:cNvPr id="30" name="Straight Connector 29"/>
          <p:cNvCxnSpPr/>
          <p:nvPr/>
        </p:nvCxnSpPr>
        <p:spPr>
          <a:xfrm>
            <a:off x="2733604" y="4062267"/>
            <a:ext cx="0" cy="20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733604" y="6119667"/>
            <a:ext cx="22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81279" y="6195867"/>
            <a:ext cx="1219200" cy="369332"/>
          </a:xfrm>
          <a:prstGeom prst="rect">
            <a:avLst/>
          </a:prstGeom>
          <a:noFill/>
        </p:spPr>
        <p:txBody>
          <a:bodyPr wrap="square" rtlCol="0">
            <a:spAutoFit/>
          </a:bodyPr>
          <a:lstStyle/>
          <a:p>
            <a:r>
              <a:rPr lang="en-US" dirty="0"/>
              <a:t>income</a:t>
            </a:r>
          </a:p>
        </p:txBody>
      </p:sp>
      <p:sp>
        <p:nvSpPr>
          <p:cNvPr id="34" name="TextBox 33"/>
          <p:cNvSpPr txBox="1"/>
          <p:nvPr/>
        </p:nvSpPr>
        <p:spPr>
          <a:xfrm rot="16200000">
            <a:off x="1116984" y="4911538"/>
            <a:ext cx="2609168" cy="369332"/>
          </a:xfrm>
          <a:prstGeom prst="rect">
            <a:avLst/>
          </a:prstGeom>
          <a:noFill/>
        </p:spPr>
        <p:txBody>
          <a:bodyPr wrap="square" rtlCol="0">
            <a:spAutoFit/>
          </a:bodyPr>
          <a:lstStyle/>
          <a:p>
            <a:r>
              <a:rPr lang="en-US" dirty="0"/>
              <a:t>% voters for Big Bird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1981200" y="2266924"/>
            <a:ext cx="8229600" cy="1828800"/>
          </a:xfrm>
        </p:spPr>
        <p:txBody>
          <a:bodyPr/>
          <a:lstStyle/>
          <a:p>
            <a:r>
              <a:rPr lang="en-US" dirty="0"/>
              <a:t>‘Distance’ between variables</a:t>
            </a:r>
          </a:p>
        </p:txBody>
      </p:sp>
      <p:sp>
        <p:nvSpPr>
          <p:cNvPr id="4" name="Rectangle 3"/>
          <p:cNvSpPr/>
          <p:nvPr/>
        </p:nvSpPr>
        <p:spPr>
          <a:xfrm>
            <a:off x="2057400" y="2922417"/>
            <a:ext cx="8077200" cy="338554"/>
          </a:xfrm>
          <a:prstGeom prst="rect">
            <a:avLst/>
          </a:prstGeom>
        </p:spPr>
        <p:txBody>
          <a:bodyPr wrap="square">
            <a:spAutoFit/>
          </a:bodyPr>
          <a:lstStyle/>
          <a:p>
            <a:r>
              <a:rPr lang="en-US" sz="1600" b="1" dirty="0"/>
              <a:t>EUCLIDEAN</a:t>
            </a:r>
            <a:r>
              <a:rPr lang="en-US" sz="1600" dirty="0"/>
              <a:t> </a:t>
            </a:r>
            <a:r>
              <a:rPr lang="en-US" sz="1600" b="1" dirty="0"/>
              <a:t>DISTANCE(X,Y) = ( |X</a:t>
            </a:r>
            <a:r>
              <a:rPr lang="en-US" sz="1600" b="1" baseline="-25000" dirty="0"/>
              <a:t>1</a:t>
            </a:r>
            <a:r>
              <a:rPr lang="en-US" sz="1600" b="1" dirty="0"/>
              <a:t>-Y</a:t>
            </a:r>
            <a:r>
              <a:rPr lang="en-US" sz="1600" b="1" baseline="-25000" dirty="0"/>
              <a:t>1</a:t>
            </a:r>
            <a:r>
              <a:rPr lang="en-US" sz="1600" b="1" dirty="0"/>
              <a:t>|</a:t>
            </a:r>
            <a:r>
              <a:rPr lang="en-US" sz="1600" b="1" baseline="30000" dirty="0"/>
              <a:t>2</a:t>
            </a:r>
            <a:r>
              <a:rPr lang="en-US" sz="1600" b="1" dirty="0"/>
              <a:t> + |X</a:t>
            </a:r>
            <a:r>
              <a:rPr lang="en-US" sz="1600" b="1" baseline="-25000" dirty="0"/>
              <a:t>2</a:t>
            </a:r>
            <a:r>
              <a:rPr lang="en-US" sz="1600" b="1" dirty="0"/>
              <a:t>-Y</a:t>
            </a:r>
            <a:r>
              <a:rPr lang="en-US" sz="1600" b="1" baseline="-25000" dirty="0"/>
              <a:t>2</a:t>
            </a:r>
            <a:r>
              <a:rPr lang="en-US" sz="1600" b="1" dirty="0"/>
              <a:t>|</a:t>
            </a:r>
            <a:r>
              <a:rPr lang="en-US" sz="1600" b="1" baseline="30000" dirty="0"/>
              <a:t>2 + ... + </a:t>
            </a:r>
            <a:r>
              <a:rPr lang="en-US" sz="1600" b="1" dirty="0"/>
              <a:t>|X</a:t>
            </a:r>
            <a:r>
              <a:rPr lang="en-US" sz="1600" b="1" baseline="-25000" dirty="0"/>
              <a:t>N-1</a:t>
            </a:r>
            <a:r>
              <a:rPr lang="en-US" sz="1600" b="1" dirty="0"/>
              <a:t>-Y</a:t>
            </a:r>
            <a:r>
              <a:rPr lang="en-US" sz="1600" b="1" baseline="-25000" dirty="0"/>
              <a:t>N-1</a:t>
            </a:r>
            <a:r>
              <a:rPr lang="en-US" sz="1600" b="1" dirty="0"/>
              <a:t>|</a:t>
            </a:r>
            <a:r>
              <a:rPr lang="en-US" sz="1600" b="1" baseline="30000" dirty="0"/>
              <a:t>2 + </a:t>
            </a:r>
            <a:r>
              <a:rPr lang="en-US" sz="1600" b="1" dirty="0"/>
              <a:t>|X</a:t>
            </a:r>
            <a:r>
              <a:rPr lang="en-US" sz="1600" b="1" baseline="-25000" dirty="0"/>
              <a:t>N</a:t>
            </a:r>
            <a:r>
              <a:rPr lang="en-US" sz="1600" b="1" dirty="0"/>
              <a:t>-Y</a:t>
            </a:r>
            <a:r>
              <a:rPr lang="en-US" sz="1600" b="1" baseline="-25000" dirty="0"/>
              <a:t>N</a:t>
            </a:r>
            <a:r>
              <a:rPr lang="en-US" sz="1600" b="1" dirty="0"/>
              <a:t>|</a:t>
            </a:r>
            <a:r>
              <a:rPr lang="en-US" sz="1600" b="1" baseline="30000" dirty="0"/>
              <a:t>2 </a:t>
            </a:r>
            <a:r>
              <a:rPr lang="en-US" sz="1600" b="1" dirty="0"/>
              <a:t>)</a:t>
            </a:r>
            <a:r>
              <a:rPr lang="en-US" sz="1600" b="1" baseline="30000" dirty="0"/>
              <a:t>1/2</a:t>
            </a:r>
            <a:endParaRPr lang="en-US" sz="1600" dirty="0"/>
          </a:p>
        </p:txBody>
      </p:sp>
      <p:pic>
        <p:nvPicPr>
          <p:cNvPr id="5" name="Picture 3" descr="C:\Users\edelmell\AppData\Local\Microsoft\Windows\Temporary Internet Files\Content.IE5\2OZERGN4\MC90044067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60045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81400" y="3748385"/>
            <a:ext cx="1638300" cy="923330"/>
          </a:xfrm>
          <a:prstGeom prst="rect">
            <a:avLst/>
          </a:prstGeom>
          <a:noFill/>
        </p:spPr>
        <p:txBody>
          <a:bodyPr wrap="square" rtlCol="0">
            <a:spAutoFit/>
          </a:bodyPr>
          <a:lstStyle/>
          <a:p>
            <a:r>
              <a:rPr lang="en-US" dirty="0"/>
              <a:t>Age = 20</a:t>
            </a:r>
          </a:p>
          <a:p>
            <a:r>
              <a:rPr lang="en-US" dirty="0"/>
              <a:t>Height = 170</a:t>
            </a:r>
          </a:p>
          <a:p>
            <a:r>
              <a:rPr lang="en-US" dirty="0"/>
              <a:t>Weight = 80</a:t>
            </a:r>
          </a:p>
        </p:txBody>
      </p:sp>
      <p:pic>
        <p:nvPicPr>
          <p:cNvPr id="7" name="Picture 2" descr="C:\Users\edelmell\AppData\Local\Microsoft\Windows\Temporary Internet Files\Content.IE5\LXPF9O8E\MC90044068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649580"/>
            <a:ext cx="1170070" cy="11700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315200" y="3772950"/>
            <a:ext cx="1638300" cy="923330"/>
          </a:xfrm>
          <a:prstGeom prst="rect">
            <a:avLst/>
          </a:prstGeom>
          <a:noFill/>
        </p:spPr>
        <p:txBody>
          <a:bodyPr wrap="square" rtlCol="0">
            <a:spAutoFit/>
          </a:bodyPr>
          <a:lstStyle/>
          <a:p>
            <a:r>
              <a:rPr lang="en-US" dirty="0"/>
              <a:t>Age = 30</a:t>
            </a:r>
          </a:p>
          <a:p>
            <a:r>
              <a:rPr lang="en-US" dirty="0"/>
              <a:t>Height = 160</a:t>
            </a:r>
          </a:p>
          <a:p>
            <a:r>
              <a:rPr lang="en-US" dirty="0"/>
              <a:t>Weight = 120</a:t>
            </a:r>
          </a:p>
        </p:txBody>
      </p:sp>
      <p:sp>
        <p:nvSpPr>
          <p:cNvPr id="9" name="Rectangle 8"/>
          <p:cNvSpPr/>
          <p:nvPr/>
        </p:nvSpPr>
        <p:spPr>
          <a:xfrm>
            <a:off x="2057400" y="5486400"/>
            <a:ext cx="8077200" cy="338554"/>
          </a:xfrm>
          <a:prstGeom prst="rect">
            <a:avLst/>
          </a:prstGeom>
        </p:spPr>
        <p:txBody>
          <a:bodyPr wrap="square">
            <a:spAutoFit/>
          </a:bodyPr>
          <a:lstStyle/>
          <a:p>
            <a:r>
              <a:rPr lang="en-US" sz="1600" b="1" dirty="0"/>
              <a:t>EUCLIDEAN</a:t>
            </a:r>
            <a:r>
              <a:rPr lang="en-US" sz="1600" dirty="0"/>
              <a:t> </a:t>
            </a:r>
            <a:r>
              <a:rPr lang="en-US" sz="1600" b="1" dirty="0"/>
              <a:t>DISTANCE(X,Y) = ( |20-30|</a:t>
            </a:r>
            <a:r>
              <a:rPr lang="en-US" sz="1600" b="1" baseline="30000" dirty="0"/>
              <a:t>2</a:t>
            </a:r>
            <a:r>
              <a:rPr lang="en-US" sz="1600" b="1" dirty="0"/>
              <a:t> + |170-160|</a:t>
            </a:r>
            <a:r>
              <a:rPr lang="en-US" sz="1600" b="1" baseline="30000" dirty="0"/>
              <a:t>2 + ... + </a:t>
            </a:r>
            <a:r>
              <a:rPr lang="en-US" sz="1600" b="1" dirty="0"/>
              <a:t>|80-120|</a:t>
            </a:r>
            <a:r>
              <a:rPr lang="en-US" sz="1600" b="1" baseline="30000" dirty="0"/>
              <a:t>2  </a:t>
            </a:r>
            <a:r>
              <a:rPr lang="en-US" sz="1600" b="1" dirty="0"/>
              <a:t>)</a:t>
            </a:r>
            <a:r>
              <a:rPr lang="en-US" sz="1600" b="1" baseline="30000" dirty="0"/>
              <a:t>1/2</a:t>
            </a:r>
            <a:endParaRPr lang="en-US" sz="1600" dirty="0"/>
          </a:p>
        </p:txBody>
      </p:sp>
      <p:sp>
        <p:nvSpPr>
          <p:cNvPr id="10" name="TextBox 9"/>
          <p:cNvSpPr txBox="1"/>
          <p:nvPr/>
        </p:nvSpPr>
        <p:spPr>
          <a:xfrm>
            <a:off x="3609975" y="5943600"/>
            <a:ext cx="1638300" cy="369332"/>
          </a:xfrm>
          <a:prstGeom prst="rect">
            <a:avLst/>
          </a:prstGeom>
          <a:noFill/>
        </p:spPr>
        <p:txBody>
          <a:bodyPr wrap="square" rtlCol="0">
            <a:spAutoFit/>
          </a:bodyPr>
          <a:lstStyle/>
          <a:p>
            <a:r>
              <a:rPr lang="en-US" dirty="0"/>
              <a:t>=42.46</a:t>
            </a:r>
          </a:p>
        </p:txBody>
      </p:sp>
    </p:spTree>
    <p:extLst>
      <p:ext uri="{BB962C8B-B14F-4D97-AF65-F5344CB8AC3E}">
        <p14:creationId xmlns:p14="http://schemas.microsoft.com/office/powerpoint/2010/main" val="21586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on Different Scales</a:t>
            </a:r>
          </a:p>
        </p:txBody>
      </p:sp>
      <p:sp>
        <p:nvSpPr>
          <p:cNvPr id="3" name="Content Placeholder 2"/>
          <p:cNvSpPr>
            <a:spLocks noGrp="1"/>
          </p:cNvSpPr>
          <p:nvPr>
            <p:ph idx="1"/>
          </p:nvPr>
        </p:nvSpPr>
        <p:spPr/>
        <p:txBody>
          <a:bodyPr/>
          <a:lstStyle/>
          <a:p>
            <a:r>
              <a:rPr lang="en-US" dirty="0"/>
              <a:t>Should </a:t>
            </a:r>
            <a:r>
              <a:rPr lang="en-US" u="sng" dirty="0"/>
              <a:t>Normalize</a:t>
            </a:r>
            <a:r>
              <a:rPr lang="en-US" dirty="0"/>
              <a:t> first (create z-score)</a:t>
            </a:r>
          </a:p>
          <a:p>
            <a:r>
              <a:rPr lang="en-US" dirty="0"/>
              <a:t>Subtract from mean, divide by standard deviation.</a:t>
            </a:r>
          </a:p>
          <a:p>
            <a:r>
              <a:rPr lang="en-US" dirty="0"/>
              <a:t>Places all values on scale where 0=mean &amp; each integer is standard deviation above and below the mean.</a:t>
            </a:r>
          </a:p>
        </p:txBody>
      </p:sp>
    </p:spTree>
    <p:extLst>
      <p:ext uri="{BB962C8B-B14F-4D97-AF65-F5344CB8AC3E}">
        <p14:creationId xmlns:p14="http://schemas.microsoft.com/office/powerpoint/2010/main" val="1124846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544" y="211737"/>
            <a:ext cx="10772775" cy="1658198"/>
          </a:xfrm>
        </p:spPr>
        <p:txBody>
          <a:bodyPr/>
          <a:lstStyle/>
          <a:p>
            <a:r>
              <a:rPr lang="en-US" dirty="0"/>
              <a:t>K-means</a:t>
            </a:r>
          </a:p>
        </p:txBody>
      </p:sp>
      <p:sp>
        <p:nvSpPr>
          <p:cNvPr id="3" name="Content Placeholder 2"/>
          <p:cNvSpPr>
            <a:spLocks noGrp="1"/>
          </p:cNvSpPr>
          <p:nvPr>
            <p:ph idx="1"/>
          </p:nvPr>
        </p:nvSpPr>
        <p:spPr>
          <a:xfrm>
            <a:off x="6602763" y="2212835"/>
            <a:ext cx="4114800" cy="4800600"/>
          </a:xfrm>
        </p:spPr>
        <p:txBody>
          <a:bodyPr>
            <a:normAutofit/>
          </a:bodyPr>
          <a:lstStyle/>
          <a:p>
            <a:r>
              <a:rPr lang="en-US" sz="2000" dirty="0"/>
              <a:t>Most popular </a:t>
            </a:r>
            <a:r>
              <a:rPr lang="en-US" sz="2000" dirty="0">
                <a:solidFill>
                  <a:schemeClr val="accent6"/>
                </a:solidFill>
              </a:rPr>
              <a:t>partitioning</a:t>
            </a:r>
            <a:r>
              <a:rPr lang="en-US" sz="2000" dirty="0"/>
              <a:t> clustering method</a:t>
            </a:r>
          </a:p>
          <a:p>
            <a:pPr>
              <a:buNone/>
            </a:pPr>
            <a:endParaRPr lang="en-US" sz="2000" dirty="0"/>
          </a:p>
          <a:p>
            <a:r>
              <a:rPr lang="en-US" sz="2000" dirty="0"/>
              <a:t>Uses within-cluster variation as a measure to form homogenous clusters.</a:t>
            </a:r>
          </a:p>
          <a:p>
            <a:pPr>
              <a:buNone/>
            </a:pPr>
            <a:endParaRPr lang="en-US" sz="2000" dirty="0"/>
          </a:p>
          <a:p>
            <a:r>
              <a:rPr lang="en-US" sz="2000" dirty="0"/>
              <a:t>Segment data in such a way that within-cluster variation is minimized.</a:t>
            </a:r>
          </a:p>
        </p:txBody>
      </p:sp>
      <p:sp>
        <p:nvSpPr>
          <p:cNvPr id="4" name="Rounded Rectangle 3"/>
          <p:cNvSpPr/>
          <p:nvPr/>
        </p:nvSpPr>
        <p:spPr>
          <a:xfrm>
            <a:off x="2514600" y="1676400"/>
            <a:ext cx="1295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6" name="Straight Arrow Connector 5"/>
          <p:cNvCxnSpPr>
            <a:stCxn id="4" idx="2"/>
          </p:cNvCxnSpPr>
          <p:nvPr/>
        </p:nvCxnSpPr>
        <p:spPr>
          <a:xfrm>
            <a:off x="3162300" y="22860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2514600" y="2667000"/>
            <a:ext cx="121920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Number of Cluster k</a:t>
            </a:r>
          </a:p>
        </p:txBody>
      </p:sp>
      <p:sp>
        <p:nvSpPr>
          <p:cNvPr id="9" name="Rounded Rectangle 8"/>
          <p:cNvSpPr/>
          <p:nvPr/>
        </p:nvSpPr>
        <p:spPr>
          <a:xfrm>
            <a:off x="2506171" y="4613135"/>
            <a:ext cx="1219200" cy="685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Distance objects to centroids</a:t>
            </a:r>
          </a:p>
        </p:txBody>
      </p:sp>
      <p:sp>
        <p:nvSpPr>
          <p:cNvPr id="10" name="Rounded Rectangle 9"/>
          <p:cNvSpPr/>
          <p:nvPr/>
        </p:nvSpPr>
        <p:spPr>
          <a:xfrm>
            <a:off x="2528087" y="5527198"/>
            <a:ext cx="1219200" cy="685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Grouping based on min. distance</a:t>
            </a:r>
          </a:p>
        </p:txBody>
      </p:sp>
      <p:cxnSp>
        <p:nvCxnSpPr>
          <p:cNvPr id="13" name="Straight Arrow Connector 12"/>
          <p:cNvCxnSpPr/>
          <p:nvPr/>
        </p:nvCxnSpPr>
        <p:spPr>
          <a:xfrm>
            <a:off x="3118468" y="5144849"/>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508868" y="3657600"/>
            <a:ext cx="1219200" cy="685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Centroids</a:t>
            </a:r>
          </a:p>
        </p:txBody>
      </p:sp>
      <p:cxnSp>
        <p:nvCxnSpPr>
          <p:cNvPr id="8" name="Straight Arrow Connector 7"/>
          <p:cNvCxnSpPr>
            <a:stCxn id="7" idx="2"/>
            <a:endCxn id="14" idx="0"/>
          </p:cNvCxnSpPr>
          <p:nvPr/>
        </p:nvCxnSpPr>
        <p:spPr>
          <a:xfrm flipH="1">
            <a:off x="3118468" y="3352800"/>
            <a:ext cx="5732"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4" idx="2"/>
            <a:endCxn id="9" idx="0"/>
          </p:cNvCxnSpPr>
          <p:nvPr/>
        </p:nvCxnSpPr>
        <p:spPr>
          <a:xfrm flipH="1">
            <a:off x="3115772" y="4343401"/>
            <a:ext cx="2697" cy="269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419600" y="3623547"/>
            <a:ext cx="1219200" cy="685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No object moved?</a:t>
            </a:r>
          </a:p>
        </p:txBody>
      </p:sp>
      <p:cxnSp>
        <p:nvCxnSpPr>
          <p:cNvPr id="22" name="Straight Arrow Connector 21"/>
          <p:cNvCxnSpPr>
            <a:stCxn id="10" idx="3"/>
          </p:cNvCxnSpPr>
          <p:nvPr/>
        </p:nvCxnSpPr>
        <p:spPr>
          <a:xfrm>
            <a:off x="3747288" y="5870098"/>
            <a:ext cx="14343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170137" y="4343400"/>
            <a:ext cx="0" cy="15266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133049" y="3505200"/>
            <a:ext cx="0" cy="1183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137689" y="3480923"/>
            <a:ext cx="199536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638801" y="4002524"/>
            <a:ext cx="3162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955063" y="3850124"/>
            <a:ext cx="6477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End.</a:t>
            </a:r>
          </a:p>
        </p:txBody>
      </p:sp>
    </p:spTree>
    <p:extLst>
      <p:ext uri="{BB962C8B-B14F-4D97-AF65-F5344CB8AC3E}">
        <p14:creationId xmlns:p14="http://schemas.microsoft.com/office/powerpoint/2010/main" val="2356481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sp>
        <p:nvSpPr>
          <p:cNvPr id="4" name="Rectangle 3"/>
          <p:cNvSpPr/>
          <p:nvPr/>
        </p:nvSpPr>
        <p:spPr>
          <a:xfrm>
            <a:off x="3886200" y="3171825"/>
            <a:ext cx="4800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495800" y="3857625"/>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Oval 5"/>
          <p:cNvSpPr/>
          <p:nvPr/>
        </p:nvSpPr>
        <p:spPr>
          <a:xfrm>
            <a:off x="4648200" y="4543425"/>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p:cNvSpPr/>
          <p:nvPr/>
        </p:nvSpPr>
        <p:spPr>
          <a:xfrm>
            <a:off x="5562600" y="4010025"/>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p:cNvSpPr/>
          <p:nvPr/>
        </p:nvSpPr>
        <p:spPr>
          <a:xfrm>
            <a:off x="4648200" y="5610225"/>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p:cNvSpPr/>
          <p:nvPr/>
        </p:nvSpPr>
        <p:spPr>
          <a:xfrm>
            <a:off x="5638800" y="4619625"/>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p:cNvSpPr/>
          <p:nvPr/>
        </p:nvSpPr>
        <p:spPr>
          <a:xfrm>
            <a:off x="7162800" y="3705225"/>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Oval 10"/>
          <p:cNvSpPr/>
          <p:nvPr/>
        </p:nvSpPr>
        <p:spPr>
          <a:xfrm>
            <a:off x="7010400" y="5534025"/>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p:cNvSpPr/>
          <p:nvPr/>
        </p:nvSpPr>
        <p:spPr>
          <a:xfrm>
            <a:off x="7543800" y="5915025"/>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609600" y="1802925"/>
            <a:ext cx="5181600" cy="923330"/>
          </a:xfrm>
          <a:prstGeom prst="rect">
            <a:avLst/>
          </a:prstGeom>
          <a:noFill/>
        </p:spPr>
        <p:txBody>
          <a:bodyPr wrap="square" rtlCol="0">
            <a:spAutoFit/>
          </a:bodyPr>
          <a:lstStyle/>
          <a:p>
            <a:r>
              <a:rPr lang="en-US" dirty="0"/>
              <a:t>Step 1: Determine the number of clusters;</a:t>
            </a:r>
          </a:p>
          <a:p>
            <a:endParaRPr lang="en-US" dirty="0"/>
          </a:p>
          <a:p>
            <a:r>
              <a:rPr lang="en-US" dirty="0"/>
              <a:t>Randomly select center for each cluster </a:t>
            </a:r>
          </a:p>
        </p:txBody>
      </p:sp>
      <p:sp>
        <p:nvSpPr>
          <p:cNvPr id="14" name="5-Point Star 13"/>
          <p:cNvSpPr/>
          <p:nvPr/>
        </p:nvSpPr>
        <p:spPr>
          <a:xfrm>
            <a:off x="5105400" y="4467225"/>
            <a:ext cx="304800" cy="304800"/>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5-Point Star 14"/>
          <p:cNvSpPr/>
          <p:nvPr/>
        </p:nvSpPr>
        <p:spPr>
          <a:xfrm>
            <a:off x="7543800" y="5000625"/>
            <a:ext cx="304800" cy="304800"/>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6" name="TextBox 15"/>
          <p:cNvSpPr txBox="1"/>
          <p:nvPr/>
        </p:nvSpPr>
        <p:spPr>
          <a:xfrm>
            <a:off x="5029200" y="4924425"/>
            <a:ext cx="533400" cy="261610"/>
          </a:xfrm>
          <a:prstGeom prst="rect">
            <a:avLst/>
          </a:prstGeom>
          <a:noFill/>
        </p:spPr>
        <p:txBody>
          <a:bodyPr wrap="square" rtlCol="0">
            <a:spAutoFit/>
          </a:bodyPr>
          <a:lstStyle/>
          <a:p>
            <a:r>
              <a:rPr lang="en-US" sz="1100" dirty="0"/>
              <a:t>CC1</a:t>
            </a:r>
          </a:p>
        </p:txBody>
      </p:sp>
      <p:sp>
        <p:nvSpPr>
          <p:cNvPr id="17" name="TextBox 16"/>
          <p:cNvSpPr txBox="1"/>
          <p:nvPr/>
        </p:nvSpPr>
        <p:spPr>
          <a:xfrm>
            <a:off x="7467600" y="5381625"/>
            <a:ext cx="533400" cy="261610"/>
          </a:xfrm>
          <a:prstGeom prst="rect">
            <a:avLst/>
          </a:prstGeom>
          <a:noFill/>
        </p:spPr>
        <p:txBody>
          <a:bodyPr wrap="square" rtlCol="0">
            <a:spAutoFit/>
          </a:bodyPr>
          <a:lstStyle/>
          <a:p>
            <a:r>
              <a:rPr lang="en-US" sz="1100" dirty="0"/>
              <a:t>CC2</a:t>
            </a:r>
          </a:p>
        </p:txBody>
      </p:sp>
      <p:sp>
        <p:nvSpPr>
          <p:cNvPr id="18" name="TextBox 17"/>
          <p:cNvSpPr txBox="1"/>
          <p:nvPr/>
        </p:nvSpPr>
        <p:spPr>
          <a:xfrm>
            <a:off x="4267200" y="3629026"/>
            <a:ext cx="152400" cy="307777"/>
          </a:xfrm>
          <a:prstGeom prst="rect">
            <a:avLst/>
          </a:prstGeom>
          <a:noFill/>
        </p:spPr>
        <p:txBody>
          <a:bodyPr wrap="square" rtlCol="0">
            <a:spAutoFit/>
          </a:bodyPr>
          <a:lstStyle/>
          <a:p>
            <a:r>
              <a:rPr lang="en-US" sz="1400" dirty="0"/>
              <a:t>A</a:t>
            </a:r>
          </a:p>
        </p:txBody>
      </p:sp>
      <p:sp>
        <p:nvSpPr>
          <p:cNvPr id="19" name="TextBox 18"/>
          <p:cNvSpPr txBox="1"/>
          <p:nvPr/>
        </p:nvSpPr>
        <p:spPr>
          <a:xfrm>
            <a:off x="4419600" y="4388049"/>
            <a:ext cx="152400" cy="307777"/>
          </a:xfrm>
          <a:prstGeom prst="rect">
            <a:avLst/>
          </a:prstGeom>
          <a:noFill/>
        </p:spPr>
        <p:txBody>
          <a:bodyPr wrap="square" rtlCol="0">
            <a:spAutoFit/>
          </a:bodyPr>
          <a:lstStyle/>
          <a:p>
            <a:r>
              <a:rPr lang="en-US" sz="1400" dirty="0"/>
              <a:t>B</a:t>
            </a:r>
          </a:p>
        </p:txBody>
      </p:sp>
      <p:sp>
        <p:nvSpPr>
          <p:cNvPr id="20" name="TextBox 19"/>
          <p:cNvSpPr txBox="1"/>
          <p:nvPr/>
        </p:nvSpPr>
        <p:spPr>
          <a:xfrm>
            <a:off x="4495800" y="5305426"/>
            <a:ext cx="152400" cy="307777"/>
          </a:xfrm>
          <a:prstGeom prst="rect">
            <a:avLst/>
          </a:prstGeom>
          <a:noFill/>
        </p:spPr>
        <p:txBody>
          <a:bodyPr wrap="square" rtlCol="0">
            <a:spAutoFit/>
          </a:bodyPr>
          <a:lstStyle/>
          <a:p>
            <a:r>
              <a:rPr lang="en-US" sz="1400" dirty="0"/>
              <a:t>C</a:t>
            </a:r>
          </a:p>
        </p:txBody>
      </p:sp>
      <p:sp>
        <p:nvSpPr>
          <p:cNvPr id="22" name="TextBox 21"/>
          <p:cNvSpPr txBox="1"/>
          <p:nvPr/>
        </p:nvSpPr>
        <p:spPr>
          <a:xfrm>
            <a:off x="5638800" y="3778449"/>
            <a:ext cx="152400" cy="307777"/>
          </a:xfrm>
          <a:prstGeom prst="rect">
            <a:avLst/>
          </a:prstGeom>
          <a:noFill/>
        </p:spPr>
        <p:txBody>
          <a:bodyPr wrap="square" rtlCol="0">
            <a:spAutoFit/>
          </a:bodyPr>
          <a:lstStyle/>
          <a:p>
            <a:r>
              <a:rPr lang="en-US" sz="1400" dirty="0"/>
              <a:t>D</a:t>
            </a:r>
          </a:p>
        </p:txBody>
      </p:sp>
      <p:sp>
        <p:nvSpPr>
          <p:cNvPr id="23" name="TextBox 22"/>
          <p:cNvSpPr txBox="1"/>
          <p:nvPr/>
        </p:nvSpPr>
        <p:spPr>
          <a:xfrm>
            <a:off x="5791200" y="4467226"/>
            <a:ext cx="152400" cy="307777"/>
          </a:xfrm>
          <a:prstGeom prst="rect">
            <a:avLst/>
          </a:prstGeom>
          <a:noFill/>
        </p:spPr>
        <p:txBody>
          <a:bodyPr wrap="square" rtlCol="0">
            <a:spAutoFit/>
          </a:bodyPr>
          <a:lstStyle/>
          <a:p>
            <a:r>
              <a:rPr lang="en-US" sz="1400" dirty="0"/>
              <a:t>E</a:t>
            </a:r>
          </a:p>
        </p:txBody>
      </p:sp>
      <p:sp>
        <p:nvSpPr>
          <p:cNvPr id="24" name="TextBox 23"/>
          <p:cNvSpPr txBox="1"/>
          <p:nvPr/>
        </p:nvSpPr>
        <p:spPr>
          <a:xfrm>
            <a:off x="7315200" y="3473649"/>
            <a:ext cx="152400" cy="307777"/>
          </a:xfrm>
          <a:prstGeom prst="rect">
            <a:avLst/>
          </a:prstGeom>
          <a:noFill/>
        </p:spPr>
        <p:txBody>
          <a:bodyPr wrap="square" rtlCol="0">
            <a:spAutoFit/>
          </a:bodyPr>
          <a:lstStyle/>
          <a:p>
            <a:r>
              <a:rPr lang="en-US" sz="1400" dirty="0"/>
              <a:t>F</a:t>
            </a:r>
          </a:p>
        </p:txBody>
      </p:sp>
      <p:sp>
        <p:nvSpPr>
          <p:cNvPr id="25" name="TextBox 24"/>
          <p:cNvSpPr txBox="1"/>
          <p:nvPr/>
        </p:nvSpPr>
        <p:spPr>
          <a:xfrm>
            <a:off x="6858000" y="5229226"/>
            <a:ext cx="152400" cy="307777"/>
          </a:xfrm>
          <a:prstGeom prst="rect">
            <a:avLst/>
          </a:prstGeom>
          <a:noFill/>
        </p:spPr>
        <p:txBody>
          <a:bodyPr wrap="square" rtlCol="0">
            <a:spAutoFit/>
          </a:bodyPr>
          <a:lstStyle/>
          <a:p>
            <a:r>
              <a:rPr lang="en-US" sz="1400" dirty="0"/>
              <a:t>G</a:t>
            </a:r>
          </a:p>
        </p:txBody>
      </p:sp>
      <p:sp>
        <p:nvSpPr>
          <p:cNvPr id="26" name="TextBox 25"/>
          <p:cNvSpPr txBox="1"/>
          <p:nvPr/>
        </p:nvSpPr>
        <p:spPr>
          <a:xfrm>
            <a:off x="7696200" y="5683449"/>
            <a:ext cx="152400" cy="307777"/>
          </a:xfrm>
          <a:prstGeom prst="rect">
            <a:avLst/>
          </a:prstGeom>
          <a:noFill/>
        </p:spPr>
        <p:txBody>
          <a:bodyPr wrap="square" rtlCol="0">
            <a:spAutoFit/>
          </a:bodyPr>
          <a:lstStyle/>
          <a:p>
            <a:r>
              <a:rPr lang="en-US" sz="1400" dirty="0"/>
              <a:t>H</a:t>
            </a:r>
          </a:p>
        </p:txBody>
      </p:sp>
    </p:spTree>
    <p:extLst>
      <p:ext uri="{BB962C8B-B14F-4D97-AF65-F5344CB8AC3E}">
        <p14:creationId xmlns:p14="http://schemas.microsoft.com/office/powerpoint/2010/main" val="1805491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sp>
        <p:nvSpPr>
          <p:cNvPr id="4" name="Rectangle 3"/>
          <p:cNvSpPr/>
          <p:nvPr/>
        </p:nvSpPr>
        <p:spPr>
          <a:xfrm>
            <a:off x="4752975" y="3112532"/>
            <a:ext cx="4800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62575" y="3798332"/>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Oval 5"/>
          <p:cNvSpPr/>
          <p:nvPr/>
        </p:nvSpPr>
        <p:spPr>
          <a:xfrm>
            <a:off x="5514975" y="4484132"/>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p:cNvSpPr/>
          <p:nvPr/>
        </p:nvSpPr>
        <p:spPr>
          <a:xfrm>
            <a:off x="6429375" y="3950732"/>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p:cNvSpPr/>
          <p:nvPr/>
        </p:nvSpPr>
        <p:spPr>
          <a:xfrm>
            <a:off x="5514975" y="5550932"/>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p:cNvSpPr/>
          <p:nvPr/>
        </p:nvSpPr>
        <p:spPr>
          <a:xfrm>
            <a:off x="6505575" y="4560332"/>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p:cNvSpPr/>
          <p:nvPr/>
        </p:nvSpPr>
        <p:spPr>
          <a:xfrm>
            <a:off x="8029575" y="3645932"/>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Oval 10"/>
          <p:cNvSpPr/>
          <p:nvPr/>
        </p:nvSpPr>
        <p:spPr>
          <a:xfrm>
            <a:off x="7877175" y="5474732"/>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p:cNvSpPr/>
          <p:nvPr/>
        </p:nvSpPr>
        <p:spPr>
          <a:xfrm>
            <a:off x="8410575" y="5855732"/>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696959" y="1663630"/>
            <a:ext cx="8610600" cy="1200329"/>
          </a:xfrm>
          <a:prstGeom prst="rect">
            <a:avLst/>
          </a:prstGeom>
          <a:noFill/>
        </p:spPr>
        <p:txBody>
          <a:bodyPr wrap="square" rtlCol="0">
            <a:spAutoFit/>
          </a:bodyPr>
          <a:lstStyle/>
          <a:p>
            <a:r>
              <a:rPr lang="en-US" dirty="0"/>
              <a:t>Step 2: Calculate Euclidean distance from the cluster center to every object.  Each</a:t>
            </a:r>
          </a:p>
          <a:p>
            <a:endParaRPr lang="en-US" dirty="0"/>
          </a:p>
          <a:p>
            <a:r>
              <a:rPr lang="en-US" dirty="0"/>
              <a:t>object is then assigned to the cluster center with the shortest distance to it.</a:t>
            </a:r>
          </a:p>
          <a:p>
            <a:endParaRPr lang="en-US" dirty="0"/>
          </a:p>
        </p:txBody>
      </p:sp>
      <p:sp>
        <p:nvSpPr>
          <p:cNvPr id="14" name="5-Point Star 13"/>
          <p:cNvSpPr/>
          <p:nvPr/>
        </p:nvSpPr>
        <p:spPr>
          <a:xfrm>
            <a:off x="5972175" y="4407932"/>
            <a:ext cx="304800" cy="304800"/>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5-Point Star 14"/>
          <p:cNvSpPr/>
          <p:nvPr/>
        </p:nvSpPr>
        <p:spPr>
          <a:xfrm>
            <a:off x="8410575" y="4941332"/>
            <a:ext cx="304800" cy="304800"/>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6" name="TextBox 15"/>
          <p:cNvSpPr txBox="1"/>
          <p:nvPr/>
        </p:nvSpPr>
        <p:spPr>
          <a:xfrm>
            <a:off x="5895975" y="4865132"/>
            <a:ext cx="533400" cy="261610"/>
          </a:xfrm>
          <a:prstGeom prst="rect">
            <a:avLst/>
          </a:prstGeom>
          <a:noFill/>
        </p:spPr>
        <p:txBody>
          <a:bodyPr wrap="square" rtlCol="0">
            <a:spAutoFit/>
          </a:bodyPr>
          <a:lstStyle/>
          <a:p>
            <a:r>
              <a:rPr lang="en-US" sz="1100" dirty="0"/>
              <a:t>CC1</a:t>
            </a:r>
          </a:p>
        </p:txBody>
      </p:sp>
      <p:sp>
        <p:nvSpPr>
          <p:cNvPr id="17" name="TextBox 16"/>
          <p:cNvSpPr txBox="1"/>
          <p:nvPr/>
        </p:nvSpPr>
        <p:spPr>
          <a:xfrm>
            <a:off x="8562975" y="5322332"/>
            <a:ext cx="533400" cy="261610"/>
          </a:xfrm>
          <a:prstGeom prst="rect">
            <a:avLst/>
          </a:prstGeom>
          <a:noFill/>
        </p:spPr>
        <p:txBody>
          <a:bodyPr wrap="square" rtlCol="0">
            <a:spAutoFit/>
          </a:bodyPr>
          <a:lstStyle/>
          <a:p>
            <a:r>
              <a:rPr lang="en-US" sz="1100" dirty="0"/>
              <a:t>CC2</a:t>
            </a:r>
          </a:p>
        </p:txBody>
      </p:sp>
      <p:cxnSp>
        <p:nvCxnSpPr>
          <p:cNvPr id="19" name="Straight Connector 18"/>
          <p:cNvCxnSpPr>
            <a:endCxn id="5" idx="5"/>
          </p:cNvCxnSpPr>
          <p:nvPr/>
        </p:nvCxnSpPr>
        <p:spPr>
          <a:xfrm flipH="1" flipV="1">
            <a:off x="5492657" y="3928414"/>
            <a:ext cx="555718" cy="55571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1" name="Straight Connector 20"/>
          <p:cNvCxnSpPr>
            <a:stCxn id="7" idx="3"/>
          </p:cNvCxnSpPr>
          <p:nvPr/>
        </p:nvCxnSpPr>
        <p:spPr>
          <a:xfrm flipH="1">
            <a:off x="6200775" y="4080814"/>
            <a:ext cx="250918" cy="40331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6" name="Straight Connector 25"/>
          <p:cNvCxnSpPr>
            <a:stCxn id="9" idx="2"/>
          </p:cNvCxnSpPr>
          <p:nvPr/>
        </p:nvCxnSpPr>
        <p:spPr>
          <a:xfrm flipH="1">
            <a:off x="6200775" y="4636532"/>
            <a:ext cx="304800"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flipV="1">
            <a:off x="5613493" y="4636532"/>
            <a:ext cx="511082" cy="93671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1" name="Straight Connector 30"/>
          <p:cNvCxnSpPr>
            <a:endCxn id="6" idx="5"/>
          </p:cNvCxnSpPr>
          <p:nvPr/>
        </p:nvCxnSpPr>
        <p:spPr>
          <a:xfrm flipH="1" flipV="1">
            <a:off x="5645057" y="4614214"/>
            <a:ext cx="403318" cy="2231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4" name="Straight Connector 33"/>
          <p:cNvCxnSpPr>
            <a:stCxn id="15" idx="0"/>
            <a:endCxn id="10" idx="4"/>
          </p:cNvCxnSpPr>
          <p:nvPr/>
        </p:nvCxnSpPr>
        <p:spPr>
          <a:xfrm flipH="1" flipV="1">
            <a:off x="8105775" y="3798332"/>
            <a:ext cx="457200" cy="114300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8" name="Straight Connector 37"/>
          <p:cNvCxnSpPr>
            <a:endCxn id="11" idx="6"/>
          </p:cNvCxnSpPr>
          <p:nvPr/>
        </p:nvCxnSpPr>
        <p:spPr>
          <a:xfrm flipH="1">
            <a:off x="8029575" y="5169932"/>
            <a:ext cx="457200" cy="38100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486775" y="5246132"/>
            <a:ext cx="53882" cy="555718"/>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5133975" y="3493533"/>
            <a:ext cx="152400" cy="307777"/>
          </a:xfrm>
          <a:prstGeom prst="rect">
            <a:avLst/>
          </a:prstGeom>
          <a:noFill/>
        </p:spPr>
        <p:txBody>
          <a:bodyPr wrap="square" rtlCol="0">
            <a:spAutoFit/>
          </a:bodyPr>
          <a:lstStyle/>
          <a:p>
            <a:r>
              <a:rPr lang="en-US" sz="1400" dirty="0"/>
              <a:t>A</a:t>
            </a:r>
          </a:p>
        </p:txBody>
      </p:sp>
      <p:sp>
        <p:nvSpPr>
          <p:cNvPr id="46" name="TextBox 45"/>
          <p:cNvSpPr txBox="1"/>
          <p:nvPr/>
        </p:nvSpPr>
        <p:spPr>
          <a:xfrm>
            <a:off x="5286375" y="4252556"/>
            <a:ext cx="152400" cy="307777"/>
          </a:xfrm>
          <a:prstGeom prst="rect">
            <a:avLst/>
          </a:prstGeom>
          <a:noFill/>
        </p:spPr>
        <p:txBody>
          <a:bodyPr wrap="square" rtlCol="0">
            <a:spAutoFit/>
          </a:bodyPr>
          <a:lstStyle/>
          <a:p>
            <a:r>
              <a:rPr lang="en-US" sz="1400" dirty="0"/>
              <a:t>B</a:t>
            </a:r>
          </a:p>
        </p:txBody>
      </p:sp>
      <p:sp>
        <p:nvSpPr>
          <p:cNvPr id="47" name="TextBox 46"/>
          <p:cNvSpPr txBox="1"/>
          <p:nvPr/>
        </p:nvSpPr>
        <p:spPr>
          <a:xfrm>
            <a:off x="5362575" y="5169933"/>
            <a:ext cx="152400" cy="307777"/>
          </a:xfrm>
          <a:prstGeom prst="rect">
            <a:avLst/>
          </a:prstGeom>
          <a:noFill/>
        </p:spPr>
        <p:txBody>
          <a:bodyPr wrap="square" rtlCol="0">
            <a:spAutoFit/>
          </a:bodyPr>
          <a:lstStyle/>
          <a:p>
            <a:r>
              <a:rPr lang="en-US" sz="1400" dirty="0"/>
              <a:t>C</a:t>
            </a:r>
          </a:p>
        </p:txBody>
      </p:sp>
      <p:sp>
        <p:nvSpPr>
          <p:cNvPr id="48" name="TextBox 47"/>
          <p:cNvSpPr txBox="1"/>
          <p:nvPr/>
        </p:nvSpPr>
        <p:spPr>
          <a:xfrm>
            <a:off x="6505575" y="3642956"/>
            <a:ext cx="152400" cy="307777"/>
          </a:xfrm>
          <a:prstGeom prst="rect">
            <a:avLst/>
          </a:prstGeom>
          <a:noFill/>
        </p:spPr>
        <p:txBody>
          <a:bodyPr wrap="square" rtlCol="0">
            <a:spAutoFit/>
          </a:bodyPr>
          <a:lstStyle/>
          <a:p>
            <a:r>
              <a:rPr lang="en-US" sz="1400" dirty="0"/>
              <a:t>D</a:t>
            </a:r>
          </a:p>
        </p:txBody>
      </p:sp>
      <p:sp>
        <p:nvSpPr>
          <p:cNvPr id="49" name="TextBox 48"/>
          <p:cNvSpPr txBox="1"/>
          <p:nvPr/>
        </p:nvSpPr>
        <p:spPr>
          <a:xfrm>
            <a:off x="6657975" y="4331733"/>
            <a:ext cx="152400" cy="307777"/>
          </a:xfrm>
          <a:prstGeom prst="rect">
            <a:avLst/>
          </a:prstGeom>
          <a:noFill/>
        </p:spPr>
        <p:txBody>
          <a:bodyPr wrap="square" rtlCol="0">
            <a:spAutoFit/>
          </a:bodyPr>
          <a:lstStyle/>
          <a:p>
            <a:r>
              <a:rPr lang="en-US" sz="1400" dirty="0"/>
              <a:t>E</a:t>
            </a:r>
          </a:p>
        </p:txBody>
      </p:sp>
      <p:sp>
        <p:nvSpPr>
          <p:cNvPr id="50" name="TextBox 49"/>
          <p:cNvSpPr txBox="1"/>
          <p:nvPr/>
        </p:nvSpPr>
        <p:spPr>
          <a:xfrm>
            <a:off x="8181975" y="3338156"/>
            <a:ext cx="152400" cy="307777"/>
          </a:xfrm>
          <a:prstGeom prst="rect">
            <a:avLst/>
          </a:prstGeom>
          <a:noFill/>
        </p:spPr>
        <p:txBody>
          <a:bodyPr wrap="square" rtlCol="0">
            <a:spAutoFit/>
          </a:bodyPr>
          <a:lstStyle/>
          <a:p>
            <a:r>
              <a:rPr lang="en-US" sz="1400" dirty="0"/>
              <a:t>F</a:t>
            </a:r>
          </a:p>
        </p:txBody>
      </p:sp>
      <p:sp>
        <p:nvSpPr>
          <p:cNvPr id="51" name="TextBox 50"/>
          <p:cNvSpPr txBox="1"/>
          <p:nvPr/>
        </p:nvSpPr>
        <p:spPr>
          <a:xfrm>
            <a:off x="7724775" y="5093733"/>
            <a:ext cx="152400" cy="307777"/>
          </a:xfrm>
          <a:prstGeom prst="rect">
            <a:avLst/>
          </a:prstGeom>
          <a:noFill/>
        </p:spPr>
        <p:txBody>
          <a:bodyPr wrap="square" rtlCol="0">
            <a:spAutoFit/>
          </a:bodyPr>
          <a:lstStyle/>
          <a:p>
            <a:r>
              <a:rPr lang="en-US" sz="1400" dirty="0"/>
              <a:t>G</a:t>
            </a:r>
          </a:p>
        </p:txBody>
      </p:sp>
      <p:sp>
        <p:nvSpPr>
          <p:cNvPr id="52" name="TextBox 51"/>
          <p:cNvSpPr txBox="1"/>
          <p:nvPr/>
        </p:nvSpPr>
        <p:spPr>
          <a:xfrm>
            <a:off x="8562975" y="5547956"/>
            <a:ext cx="152400" cy="307777"/>
          </a:xfrm>
          <a:prstGeom prst="rect">
            <a:avLst/>
          </a:prstGeom>
          <a:noFill/>
        </p:spPr>
        <p:txBody>
          <a:bodyPr wrap="square" rtlCol="0">
            <a:spAutoFit/>
          </a:bodyPr>
          <a:lstStyle/>
          <a:p>
            <a:r>
              <a:rPr lang="en-US" sz="1400" dirty="0"/>
              <a:t>H</a:t>
            </a:r>
          </a:p>
        </p:txBody>
      </p:sp>
      <p:sp>
        <p:nvSpPr>
          <p:cNvPr id="53" name="TextBox 52"/>
          <p:cNvSpPr txBox="1"/>
          <p:nvPr/>
        </p:nvSpPr>
        <p:spPr>
          <a:xfrm>
            <a:off x="1981200" y="6019800"/>
            <a:ext cx="1828800" cy="369332"/>
          </a:xfrm>
          <a:prstGeom prst="rect">
            <a:avLst/>
          </a:prstGeom>
          <a:noFill/>
        </p:spPr>
        <p:txBody>
          <a:bodyPr wrap="square" rtlCol="0">
            <a:spAutoFit/>
          </a:bodyPr>
          <a:lstStyle/>
          <a:p>
            <a:r>
              <a:rPr lang="en-US" dirty="0">
                <a:solidFill>
                  <a:schemeClr val="accent1"/>
                </a:solidFill>
              </a:rPr>
              <a:t>Initial Partition</a:t>
            </a:r>
          </a:p>
        </p:txBody>
      </p:sp>
    </p:spTree>
    <p:extLst>
      <p:ext uri="{BB962C8B-B14F-4D97-AF65-F5344CB8AC3E}">
        <p14:creationId xmlns:p14="http://schemas.microsoft.com/office/powerpoint/2010/main" val="3007489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sp>
        <p:nvSpPr>
          <p:cNvPr id="4" name="Rectangle 3"/>
          <p:cNvSpPr/>
          <p:nvPr/>
        </p:nvSpPr>
        <p:spPr>
          <a:xfrm>
            <a:off x="3886200" y="2590800"/>
            <a:ext cx="4800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495800" y="3276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Oval 5"/>
          <p:cNvSpPr/>
          <p:nvPr/>
        </p:nvSpPr>
        <p:spPr>
          <a:xfrm>
            <a:off x="4648200" y="3962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p:cNvSpPr/>
          <p:nvPr/>
        </p:nvSpPr>
        <p:spPr>
          <a:xfrm>
            <a:off x="5562600" y="3429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p:cNvSpPr/>
          <p:nvPr/>
        </p:nvSpPr>
        <p:spPr>
          <a:xfrm>
            <a:off x="4648200" y="5029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p:cNvSpPr/>
          <p:nvPr/>
        </p:nvSpPr>
        <p:spPr>
          <a:xfrm>
            <a:off x="5638800" y="4038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p:cNvSpPr/>
          <p:nvPr/>
        </p:nvSpPr>
        <p:spPr>
          <a:xfrm>
            <a:off x="7162800" y="3124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Oval 10"/>
          <p:cNvSpPr/>
          <p:nvPr/>
        </p:nvSpPr>
        <p:spPr>
          <a:xfrm>
            <a:off x="7010400" y="4953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p:cNvSpPr/>
          <p:nvPr/>
        </p:nvSpPr>
        <p:spPr>
          <a:xfrm>
            <a:off x="7543800" y="5334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762001" y="1640425"/>
            <a:ext cx="8610600" cy="1200329"/>
          </a:xfrm>
          <a:prstGeom prst="rect">
            <a:avLst/>
          </a:prstGeom>
          <a:noFill/>
        </p:spPr>
        <p:txBody>
          <a:bodyPr wrap="square" rtlCol="0">
            <a:spAutoFit/>
          </a:bodyPr>
          <a:lstStyle/>
          <a:p>
            <a:r>
              <a:rPr lang="en-US" dirty="0"/>
              <a:t>Step 3: Calculate the </a:t>
            </a:r>
            <a:r>
              <a:rPr lang="en-US" dirty="0" err="1"/>
              <a:t>centroid</a:t>
            </a:r>
            <a:r>
              <a:rPr lang="en-US" dirty="0"/>
              <a:t> of each cluster (mean values of objects contained in </a:t>
            </a:r>
          </a:p>
          <a:p>
            <a:endParaRPr lang="en-US" dirty="0"/>
          </a:p>
          <a:p>
            <a:r>
              <a:rPr lang="en-US" dirty="0"/>
              <a:t>the cluster for each variable)</a:t>
            </a:r>
          </a:p>
          <a:p>
            <a:endParaRPr lang="en-US" dirty="0"/>
          </a:p>
        </p:txBody>
      </p:sp>
      <p:sp>
        <p:nvSpPr>
          <p:cNvPr id="14" name="5-Point Star 13"/>
          <p:cNvSpPr/>
          <p:nvPr/>
        </p:nvSpPr>
        <p:spPr>
          <a:xfrm>
            <a:off x="5105400" y="3886200"/>
            <a:ext cx="304800" cy="304800"/>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5-Point Star 14"/>
          <p:cNvSpPr/>
          <p:nvPr/>
        </p:nvSpPr>
        <p:spPr>
          <a:xfrm>
            <a:off x="7543800" y="4419600"/>
            <a:ext cx="304800" cy="304800"/>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6" name="TextBox 15"/>
          <p:cNvSpPr txBox="1"/>
          <p:nvPr/>
        </p:nvSpPr>
        <p:spPr>
          <a:xfrm>
            <a:off x="5029200" y="4343400"/>
            <a:ext cx="533400" cy="261610"/>
          </a:xfrm>
          <a:prstGeom prst="rect">
            <a:avLst/>
          </a:prstGeom>
          <a:noFill/>
        </p:spPr>
        <p:txBody>
          <a:bodyPr wrap="square" rtlCol="0">
            <a:spAutoFit/>
          </a:bodyPr>
          <a:lstStyle/>
          <a:p>
            <a:r>
              <a:rPr lang="en-US" sz="1100" dirty="0"/>
              <a:t>CC1</a:t>
            </a:r>
          </a:p>
        </p:txBody>
      </p:sp>
      <p:sp>
        <p:nvSpPr>
          <p:cNvPr id="17" name="TextBox 16"/>
          <p:cNvSpPr txBox="1"/>
          <p:nvPr/>
        </p:nvSpPr>
        <p:spPr>
          <a:xfrm>
            <a:off x="7696200" y="4800600"/>
            <a:ext cx="533400" cy="261610"/>
          </a:xfrm>
          <a:prstGeom prst="rect">
            <a:avLst/>
          </a:prstGeom>
          <a:noFill/>
        </p:spPr>
        <p:txBody>
          <a:bodyPr wrap="square" rtlCol="0">
            <a:spAutoFit/>
          </a:bodyPr>
          <a:lstStyle/>
          <a:p>
            <a:r>
              <a:rPr lang="en-US" sz="1100" dirty="0"/>
              <a:t>CC2</a:t>
            </a:r>
          </a:p>
        </p:txBody>
      </p:sp>
      <p:sp>
        <p:nvSpPr>
          <p:cNvPr id="45" name="TextBox 44"/>
          <p:cNvSpPr txBox="1"/>
          <p:nvPr/>
        </p:nvSpPr>
        <p:spPr>
          <a:xfrm>
            <a:off x="4267200" y="2971801"/>
            <a:ext cx="152400" cy="307777"/>
          </a:xfrm>
          <a:prstGeom prst="rect">
            <a:avLst/>
          </a:prstGeom>
          <a:noFill/>
        </p:spPr>
        <p:txBody>
          <a:bodyPr wrap="square" rtlCol="0">
            <a:spAutoFit/>
          </a:bodyPr>
          <a:lstStyle/>
          <a:p>
            <a:r>
              <a:rPr lang="en-US" sz="1400" dirty="0"/>
              <a:t>A</a:t>
            </a:r>
          </a:p>
        </p:txBody>
      </p:sp>
      <p:sp>
        <p:nvSpPr>
          <p:cNvPr id="46" name="TextBox 45"/>
          <p:cNvSpPr txBox="1"/>
          <p:nvPr/>
        </p:nvSpPr>
        <p:spPr>
          <a:xfrm>
            <a:off x="4419600" y="3730824"/>
            <a:ext cx="152400" cy="307777"/>
          </a:xfrm>
          <a:prstGeom prst="rect">
            <a:avLst/>
          </a:prstGeom>
          <a:noFill/>
        </p:spPr>
        <p:txBody>
          <a:bodyPr wrap="square" rtlCol="0">
            <a:spAutoFit/>
          </a:bodyPr>
          <a:lstStyle/>
          <a:p>
            <a:r>
              <a:rPr lang="en-US" sz="1400" dirty="0"/>
              <a:t>B</a:t>
            </a:r>
          </a:p>
        </p:txBody>
      </p:sp>
      <p:sp>
        <p:nvSpPr>
          <p:cNvPr id="47" name="TextBox 46"/>
          <p:cNvSpPr txBox="1"/>
          <p:nvPr/>
        </p:nvSpPr>
        <p:spPr>
          <a:xfrm>
            <a:off x="4495800" y="4648201"/>
            <a:ext cx="152400" cy="307777"/>
          </a:xfrm>
          <a:prstGeom prst="rect">
            <a:avLst/>
          </a:prstGeom>
          <a:noFill/>
        </p:spPr>
        <p:txBody>
          <a:bodyPr wrap="square" rtlCol="0">
            <a:spAutoFit/>
          </a:bodyPr>
          <a:lstStyle/>
          <a:p>
            <a:r>
              <a:rPr lang="en-US" sz="1400" dirty="0"/>
              <a:t>C</a:t>
            </a:r>
          </a:p>
        </p:txBody>
      </p:sp>
      <p:sp>
        <p:nvSpPr>
          <p:cNvPr id="48" name="TextBox 47"/>
          <p:cNvSpPr txBox="1"/>
          <p:nvPr/>
        </p:nvSpPr>
        <p:spPr>
          <a:xfrm>
            <a:off x="5638800" y="3121224"/>
            <a:ext cx="152400" cy="307777"/>
          </a:xfrm>
          <a:prstGeom prst="rect">
            <a:avLst/>
          </a:prstGeom>
          <a:noFill/>
        </p:spPr>
        <p:txBody>
          <a:bodyPr wrap="square" rtlCol="0">
            <a:spAutoFit/>
          </a:bodyPr>
          <a:lstStyle/>
          <a:p>
            <a:r>
              <a:rPr lang="en-US" sz="1400" dirty="0"/>
              <a:t>D</a:t>
            </a:r>
          </a:p>
        </p:txBody>
      </p:sp>
      <p:sp>
        <p:nvSpPr>
          <p:cNvPr id="49" name="TextBox 48"/>
          <p:cNvSpPr txBox="1"/>
          <p:nvPr/>
        </p:nvSpPr>
        <p:spPr>
          <a:xfrm>
            <a:off x="5791200" y="3810001"/>
            <a:ext cx="152400" cy="307777"/>
          </a:xfrm>
          <a:prstGeom prst="rect">
            <a:avLst/>
          </a:prstGeom>
          <a:noFill/>
        </p:spPr>
        <p:txBody>
          <a:bodyPr wrap="square" rtlCol="0">
            <a:spAutoFit/>
          </a:bodyPr>
          <a:lstStyle/>
          <a:p>
            <a:r>
              <a:rPr lang="en-US" sz="1400" dirty="0"/>
              <a:t>E</a:t>
            </a:r>
          </a:p>
        </p:txBody>
      </p:sp>
      <p:sp>
        <p:nvSpPr>
          <p:cNvPr id="50" name="TextBox 49"/>
          <p:cNvSpPr txBox="1"/>
          <p:nvPr/>
        </p:nvSpPr>
        <p:spPr>
          <a:xfrm>
            <a:off x="7315200" y="2816424"/>
            <a:ext cx="152400" cy="307777"/>
          </a:xfrm>
          <a:prstGeom prst="rect">
            <a:avLst/>
          </a:prstGeom>
          <a:noFill/>
        </p:spPr>
        <p:txBody>
          <a:bodyPr wrap="square" rtlCol="0">
            <a:spAutoFit/>
          </a:bodyPr>
          <a:lstStyle/>
          <a:p>
            <a:r>
              <a:rPr lang="en-US" sz="1400" dirty="0"/>
              <a:t>F</a:t>
            </a:r>
          </a:p>
        </p:txBody>
      </p:sp>
      <p:sp>
        <p:nvSpPr>
          <p:cNvPr id="51" name="TextBox 50"/>
          <p:cNvSpPr txBox="1"/>
          <p:nvPr/>
        </p:nvSpPr>
        <p:spPr>
          <a:xfrm>
            <a:off x="6858000" y="4572001"/>
            <a:ext cx="152400" cy="307777"/>
          </a:xfrm>
          <a:prstGeom prst="rect">
            <a:avLst/>
          </a:prstGeom>
          <a:noFill/>
        </p:spPr>
        <p:txBody>
          <a:bodyPr wrap="square" rtlCol="0">
            <a:spAutoFit/>
          </a:bodyPr>
          <a:lstStyle/>
          <a:p>
            <a:r>
              <a:rPr lang="en-US" sz="1400" dirty="0"/>
              <a:t>G</a:t>
            </a:r>
          </a:p>
        </p:txBody>
      </p:sp>
      <p:sp>
        <p:nvSpPr>
          <p:cNvPr id="52" name="TextBox 51"/>
          <p:cNvSpPr txBox="1"/>
          <p:nvPr/>
        </p:nvSpPr>
        <p:spPr>
          <a:xfrm>
            <a:off x="7696200" y="5026224"/>
            <a:ext cx="152400" cy="307777"/>
          </a:xfrm>
          <a:prstGeom prst="rect">
            <a:avLst/>
          </a:prstGeom>
          <a:noFill/>
        </p:spPr>
        <p:txBody>
          <a:bodyPr wrap="square" rtlCol="0">
            <a:spAutoFit/>
          </a:bodyPr>
          <a:lstStyle/>
          <a:p>
            <a:r>
              <a:rPr lang="en-US" sz="1400" dirty="0"/>
              <a:t>H</a:t>
            </a:r>
          </a:p>
        </p:txBody>
      </p:sp>
      <p:sp>
        <p:nvSpPr>
          <p:cNvPr id="35" name="5-Point Star 34"/>
          <p:cNvSpPr/>
          <p:nvPr/>
        </p:nvSpPr>
        <p:spPr>
          <a:xfrm>
            <a:off x="7315200" y="3810000"/>
            <a:ext cx="304800" cy="304800"/>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7" name="Curved Connector 36"/>
          <p:cNvCxnSpPr>
            <a:stCxn id="15" idx="1"/>
            <a:endCxn id="35" idx="3"/>
          </p:cNvCxnSpPr>
          <p:nvPr/>
        </p:nvCxnSpPr>
        <p:spPr>
          <a:xfrm rot="10800000" flipH="1">
            <a:off x="7543800" y="4114799"/>
            <a:ext cx="17988" cy="421224"/>
          </a:xfrm>
          <a:prstGeom prst="curvedConnector4">
            <a:avLst>
              <a:gd name="adj1" fmla="val -1270847"/>
              <a:gd name="adj2" fmla="val 63819"/>
            </a:avLst>
          </a:prstGeom>
          <a:ln>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8077200" y="4038600"/>
            <a:ext cx="533400" cy="261610"/>
          </a:xfrm>
          <a:prstGeom prst="rect">
            <a:avLst/>
          </a:prstGeom>
          <a:noFill/>
        </p:spPr>
        <p:txBody>
          <a:bodyPr wrap="square" rtlCol="0">
            <a:spAutoFit/>
          </a:bodyPr>
          <a:lstStyle/>
          <a:p>
            <a:r>
              <a:rPr lang="en-US" sz="1100" dirty="0"/>
              <a:t>CC2’</a:t>
            </a:r>
          </a:p>
        </p:txBody>
      </p:sp>
    </p:spTree>
    <p:extLst>
      <p:ext uri="{BB962C8B-B14F-4D97-AF65-F5344CB8AC3E}">
        <p14:creationId xmlns:p14="http://schemas.microsoft.com/office/powerpoint/2010/main" val="757205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sp>
        <p:nvSpPr>
          <p:cNvPr id="4" name="Rectangle 3"/>
          <p:cNvSpPr/>
          <p:nvPr/>
        </p:nvSpPr>
        <p:spPr>
          <a:xfrm>
            <a:off x="3886200" y="2590800"/>
            <a:ext cx="4800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495800" y="3276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Oval 5"/>
          <p:cNvSpPr/>
          <p:nvPr/>
        </p:nvSpPr>
        <p:spPr>
          <a:xfrm>
            <a:off x="4648200" y="3962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p:cNvSpPr/>
          <p:nvPr/>
        </p:nvSpPr>
        <p:spPr>
          <a:xfrm>
            <a:off x="5562600" y="3429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p:cNvSpPr/>
          <p:nvPr/>
        </p:nvSpPr>
        <p:spPr>
          <a:xfrm>
            <a:off x="4648200" y="5029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p:cNvSpPr/>
          <p:nvPr/>
        </p:nvSpPr>
        <p:spPr>
          <a:xfrm>
            <a:off x="5638800" y="40386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p:cNvSpPr/>
          <p:nvPr/>
        </p:nvSpPr>
        <p:spPr>
          <a:xfrm>
            <a:off x="7162800" y="31242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Oval 10"/>
          <p:cNvSpPr/>
          <p:nvPr/>
        </p:nvSpPr>
        <p:spPr>
          <a:xfrm>
            <a:off x="7010400" y="4953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p:cNvSpPr/>
          <p:nvPr/>
        </p:nvSpPr>
        <p:spPr>
          <a:xfrm>
            <a:off x="7543800" y="53340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723900" y="1768495"/>
            <a:ext cx="8610600" cy="1200329"/>
          </a:xfrm>
          <a:prstGeom prst="rect">
            <a:avLst/>
          </a:prstGeom>
          <a:noFill/>
        </p:spPr>
        <p:txBody>
          <a:bodyPr wrap="square" rtlCol="0">
            <a:spAutoFit/>
          </a:bodyPr>
          <a:lstStyle/>
          <a:p>
            <a:r>
              <a:rPr lang="en-US" dirty="0"/>
              <a:t>Step 4: Calculate distance from each object to the new cluster center. Change </a:t>
            </a:r>
          </a:p>
          <a:p>
            <a:endParaRPr lang="en-US" dirty="0"/>
          </a:p>
          <a:p>
            <a:r>
              <a:rPr lang="en-US" dirty="0"/>
              <a:t>assignments if necessary</a:t>
            </a:r>
          </a:p>
          <a:p>
            <a:endParaRPr lang="en-US" dirty="0"/>
          </a:p>
        </p:txBody>
      </p:sp>
      <p:sp>
        <p:nvSpPr>
          <p:cNvPr id="14" name="5-Point Star 13"/>
          <p:cNvSpPr/>
          <p:nvPr/>
        </p:nvSpPr>
        <p:spPr>
          <a:xfrm>
            <a:off x="5105400" y="3886200"/>
            <a:ext cx="304800" cy="304800"/>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6" name="TextBox 15"/>
          <p:cNvSpPr txBox="1"/>
          <p:nvPr/>
        </p:nvSpPr>
        <p:spPr>
          <a:xfrm>
            <a:off x="5029200" y="4343400"/>
            <a:ext cx="533400" cy="261610"/>
          </a:xfrm>
          <a:prstGeom prst="rect">
            <a:avLst/>
          </a:prstGeom>
          <a:noFill/>
        </p:spPr>
        <p:txBody>
          <a:bodyPr wrap="square" rtlCol="0">
            <a:spAutoFit/>
          </a:bodyPr>
          <a:lstStyle/>
          <a:p>
            <a:r>
              <a:rPr lang="en-US" sz="1100" dirty="0"/>
              <a:t>CC1</a:t>
            </a:r>
          </a:p>
        </p:txBody>
      </p:sp>
      <p:sp>
        <p:nvSpPr>
          <p:cNvPr id="17" name="TextBox 16"/>
          <p:cNvSpPr txBox="1"/>
          <p:nvPr/>
        </p:nvSpPr>
        <p:spPr>
          <a:xfrm>
            <a:off x="7696200" y="4800600"/>
            <a:ext cx="533400" cy="261610"/>
          </a:xfrm>
          <a:prstGeom prst="rect">
            <a:avLst/>
          </a:prstGeom>
          <a:noFill/>
        </p:spPr>
        <p:txBody>
          <a:bodyPr wrap="square" rtlCol="0">
            <a:spAutoFit/>
          </a:bodyPr>
          <a:lstStyle/>
          <a:p>
            <a:r>
              <a:rPr lang="en-US" sz="1100" dirty="0"/>
              <a:t>CC2</a:t>
            </a:r>
          </a:p>
        </p:txBody>
      </p:sp>
      <p:sp>
        <p:nvSpPr>
          <p:cNvPr id="45" name="TextBox 44"/>
          <p:cNvSpPr txBox="1"/>
          <p:nvPr/>
        </p:nvSpPr>
        <p:spPr>
          <a:xfrm>
            <a:off x="4267200" y="2971801"/>
            <a:ext cx="152400" cy="307777"/>
          </a:xfrm>
          <a:prstGeom prst="rect">
            <a:avLst/>
          </a:prstGeom>
          <a:noFill/>
        </p:spPr>
        <p:txBody>
          <a:bodyPr wrap="square" rtlCol="0">
            <a:spAutoFit/>
          </a:bodyPr>
          <a:lstStyle/>
          <a:p>
            <a:r>
              <a:rPr lang="en-US" sz="1400" dirty="0"/>
              <a:t>A</a:t>
            </a:r>
          </a:p>
        </p:txBody>
      </p:sp>
      <p:sp>
        <p:nvSpPr>
          <p:cNvPr id="46" name="TextBox 45"/>
          <p:cNvSpPr txBox="1"/>
          <p:nvPr/>
        </p:nvSpPr>
        <p:spPr>
          <a:xfrm>
            <a:off x="4419600" y="3730824"/>
            <a:ext cx="152400" cy="307777"/>
          </a:xfrm>
          <a:prstGeom prst="rect">
            <a:avLst/>
          </a:prstGeom>
          <a:noFill/>
        </p:spPr>
        <p:txBody>
          <a:bodyPr wrap="square" rtlCol="0">
            <a:spAutoFit/>
          </a:bodyPr>
          <a:lstStyle/>
          <a:p>
            <a:r>
              <a:rPr lang="en-US" sz="1400" dirty="0"/>
              <a:t>B</a:t>
            </a:r>
          </a:p>
        </p:txBody>
      </p:sp>
      <p:sp>
        <p:nvSpPr>
          <p:cNvPr id="47" name="TextBox 46"/>
          <p:cNvSpPr txBox="1"/>
          <p:nvPr/>
        </p:nvSpPr>
        <p:spPr>
          <a:xfrm>
            <a:off x="4495800" y="4648201"/>
            <a:ext cx="152400" cy="307777"/>
          </a:xfrm>
          <a:prstGeom prst="rect">
            <a:avLst/>
          </a:prstGeom>
          <a:noFill/>
        </p:spPr>
        <p:txBody>
          <a:bodyPr wrap="square" rtlCol="0">
            <a:spAutoFit/>
          </a:bodyPr>
          <a:lstStyle/>
          <a:p>
            <a:r>
              <a:rPr lang="en-US" sz="1400" dirty="0"/>
              <a:t>C</a:t>
            </a:r>
          </a:p>
        </p:txBody>
      </p:sp>
      <p:sp>
        <p:nvSpPr>
          <p:cNvPr id="48" name="TextBox 47"/>
          <p:cNvSpPr txBox="1"/>
          <p:nvPr/>
        </p:nvSpPr>
        <p:spPr>
          <a:xfrm>
            <a:off x="5638800" y="3121224"/>
            <a:ext cx="152400" cy="307777"/>
          </a:xfrm>
          <a:prstGeom prst="rect">
            <a:avLst/>
          </a:prstGeom>
          <a:noFill/>
        </p:spPr>
        <p:txBody>
          <a:bodyPr wrap="square" rtlCol="0">
            <a:spAutoFit/>
          </a:bodyPr>
          <a:lstStyle/>
          <a:p>
            <a:r>
              <a:rPr lang="en-US" sz="1400" dirty="0"/>
              <a:t>D</a:t>
            </a:r>
          </a:p>
        </p:txBody>
      </p:sp>
      <p:sp>
        <p:nvSpPr>
          <p:cNvPr id="49" name="TextBox 48"/>
          <p:cNvSpPr txBox="1"/>
          <p:nvPr/>
        </p:nvSpPr>
        <p:spPr>
          <a:xfrm>
            <a:off x="5791200" y="3810001"/>
            <a:ext cx="152400" cy="307777"/>
          </a:xfrm>
          <a:prstGeom prst="rect">
            <a:avLst/>
          </a:prstGeom>
          <a:noFill/>
        </p:spPr>
        <p:txBody>
          <a:bodyPr wrap="square" rtlCol="0">
            <a:spAutoFit/>
          </a:bodyPr>
          <a:lstStyle/>
          <a:p>
            <a:r>
              <a:rPr lang="en-US" sz="1400" dirty="0"/>
              <a:t>E</a:t>
            </a:r>
          </a:p>
        </p:txBody>
      </p:sp>
      <p:sp>
        <p:nvSpPr>
          <p:cNvPr id="50" name="TextBox 49"/>
          <p:cNvSpPr txBox="1"/>
          <p:nvPr/>
        </p:nvSpPr>
        <p:spPr>
          <a:xfrm>
            <a:off x="7315200" y="2816424"/>
            <a:ext cx="152400" cy="307777"/>
          </a:xfrm>
          <a:prstGeom prst="rect">
            <a:avLst/>
          </a:prstGeom>
          <a:noFill/>
        </p:spPr>
        <p:txBody>
          <a:bodyPr wrap="square" rtlCol="0">
            <a:spAutoFit/>
          </a:bodyPr>
          <a:lstStyle/>
          <a:p>
            <a:r>
              <a:rPr lang="en-US" sz="1400" dirty="0"/>
              <a:t>F</a:t>
            </a:r>
          </a:p>
        </p:txBody>
      </p:sp>
      <p:sp>
        <p:nvSpPr>
          <p:cNvPr id="51" name="TextBox 50"/>
          <p:cNvSpPr txBox="1"/>
          <p:nvPr/>
        </p:nvSpPr>
        <p:spPr>
          <a:xfrm>
            <a:off x="6858000" y="4572001"/>
            <a:ext cx="152400" cy="307777"/>
          </a:xfrm>
          <a:prstGeom prst="rect">
            <a:avLst/>
          </a:prstGeom>
          <a:noFill/>
        </p:spPr>
        <p:txBody>
          <a:bodyPr wrap="square" rtlCol="0">
            <a:spAutoFit/>
          </a:bodyPr>
          <a:lstStyle/>
          <a:p>
            <a:r>
              <a:rPr lang="en-US" sz="1400" dirty="0"/>
              <a:t>G</a:t>
            </a:r>
          </a:p>
        </p:txBody>
      </p:sp>
      <p:sp>
        <p:nvSpPr>
          <p:cNvPr id="52" name="TextBox 51"/>
          <p:cNvSpPr txBox="1"/>
          <p:nvPr/>
        </p:nvSpPr>
        <p:spPr>
          <a:xfrm>
            <a:off x="7696200" y="5026224"/>
            <a:ext cx="152400" cy="307777"/>
          </a:xfrm>
          <a:prstGeom prst="rect">
            <a:avLst/>
          </a:prstGeom>
          <a:noFill/>
        </p:spPr>
        <p:txBody>
          <a:bodyPr wrap="square" rtlCol="0">
            <a:spAutoFit/>
          </a:bodyPr>
          <a:lstStyle/>
          <a:p>
            <a:r>
              <a:rPr lang="en-US" sz="1400" dirty="0"/>
              <a:t>H</a:t>
            </a:r>
          </a:p>
        </p:txBody>
      </p:sp>
      <p:sp>
        <p:nvSpPr>
          <p:cNvPr id="35" name="5-Point Star 34"/>
          <p:cNvSpPr/>
          <p:nvPr/>
        </p:nvSpPr>
        <p:spPr>
          <a:xfrm>
            <a:off x="7315200" y="3810000"/>
            <a:ext cx="304800" cy="304800"/>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0" name="TextBox 39"/>
          <p:cNvSpPr txBox="1"/>
          <p:nvPr/>
        </p:nvSpPr>
        <p:spPr>
          <a:xfrm>
            <a:off x="7620000" y="4114800"/>
            <a:ext cx="533400" cy="261610"/>
          </a:xfrm>
          <a:prstGeom prst="rect">
            <a:avLst/>
          </a:prstGeom>
          <a:noFill/>
        </p:spPr>
        <p:txBody>
          <a:bodyPr wrap="square" rtlCol="0">
            <a:spAutoFit/>
          </a:bodyPr>
          <a:lstStyle/>
          <a:p>
            <a:r>
              <a:rPr lang="en-US" sz="1100" dirty="0"/>
              <a:t>CC2’</a:t>
            </a:r>
          </a:p>
        </p:txBody>
      </p:sp>
    </p:spTree>
    <p:extLst>
      <p:ext uri="{BB962C8B-B14F-4D97-AF65-F5344CB8AC3E}">
        <p14:creationId xmlns:p14="http://schemas.microsoft.com/office/powerpoint/2010/main" val="1806749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olourful adhesive taps and pen on open notebook">
            <a:extLst>
              <a:ext uri="{FF2B5EF4-FFF2-40B4-BE49-F238E27FC236}">
                <a16:creationId xmlns:a16="http://schemas.microsoft.com/office/drawing/2014/main" id="{728EAA1E-A4ED-4F74-CA9D-39CE7EA9413A}"/>
              </a:ext>
            </a:extLst>
          </p:cNvPr>
          <p:cNvPicPr>
            <a:picLocks noChangeAspect="1"/>
          </p:cNvPicPr>
          <p:nvPr/>
        </p:nvPicPr>
        <p:blipFill rotWithShape="1">
          <a:blip r:embed="rId2"/>
          <a:srcRect r="34860" b="-2"/>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5" name="Freeform: Shape 10">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D0CD9B0-F3F8-007C-27D6-95E7313EA4D3}"/>
              </a:ext>
            </a:extLst>
          </p:cNvPr>
          <p:cNvSpPr>
            <a:spLocks noGrp="1"/>
          </p:cNvSpPr>
          <p:nvPr>
            <p:ph idx="1"/>
          </p:nvPr>
        </p:nvSpPr>
        <p:spPr>
          <a:xfrm>
            <a:off x="6858001" y="3048000"/>
            <a:ext cx="4572000" cy="3048001"/>
          </a:xfrm>
        </p:spPr>
        <p:txBody>
          <a:bodyPr>
            <a:normAutofit lnSpcReduction="10000"/>
          </a:bodyPr>
          <a:lstStyle/>
          <a:p>
            <a:r>
              <a:rPr lang="en-US" sz="2400" dirty="0"/>
              <a:t>A Motivating Case Study!</a:t>
            </a:r>
          </a:p>
          <a:p>
            <a:r>
              <a:rPr lang="en-US" sz="2400" dirty="0"/>
              <a:t>The Recipe for Replicating</a:t>
            </a:r>
          </a:p>
          <a:p>
            <a:pPr lvl="1"/>
            <a:r>
              <a:rPr lang="en-US" sz="2000" dirty="0"/>
              <a:t>Clustering (K-means)</a:t>
            </a:r>
          </a:p>
          <a:p>
            <a:pPr lvl="1"/>
            <a:r>
              <a:rPr lang="en-US" sz="2000" dirty="0"/>
              <a:t>Working with Text</a:t>
            </a:r>
          </a:p>
          <a:p>
            <a:pPr lvl="2"/>
            <a:r>
              <a:rPr lang="en-US" sz="1600" dirty="0"/>
              <a:t>Simplifying &amp; Quantifying</a:t>
            </a:r>
          </a:p>
          <a:p>
            <a:pPr lvl="2"/>
            <a:r>
              <a:rPr lang="en-US" sz="1600" dirty="0"/>
              <a:t>Summarizing</a:t>
            </a:r>
          </a:p>
          <a:p>
            <a:pPr lvl="2"/>
            <a:r>
              <a:rPr lang="en-US" sz="1600" dirty="0"/>
              <a:t>Modeling</a:t>
            </a:r>
          </a:p>
          <a:p>
            <a:pPr lvl="1"/>
            <a:endParaRPr lang="en-US" sz="2000" dirty="0"/>
          </a:p>
        </p:txBody>
      </p:sp>
      <p:sp>
        <p:nvSpPr>
          <p:cNvPr id="2" name="Title 1">
            <a:extLst>
              <a:ext uri="{FF2B5EF4-FFF2-40B4-BE49-F238E27FC236}">
                <a16:creationId xmlns:a16="http://schemas.microsoft.com/office/drawing/2014/main" id="{9E3AB664-9E1C-DB92-6720-7E6E8951C412}"/>
              </a:ext>
            </a:extLst>
          </p:cNvPr>
          <p:cNvSpPr>
            <a:spLocks noGrp="1"/>
          </p:cNvSpPr>
          <p:nvPr>
            <p:ph type="title"/>
          </p:nvPr>
        </p:nvSpPr>
        <p:spPr>
          <a:xfrm>
            <a:off x="6858000" y="1523990"/>
            <a:ext cx="4572000" cy="1524010"/>
          </a:xfrm>
        </p:spPr>
        <p:txBody>
          <a:bodyPr anchor="t">
            <a:normAutofit/>
          </a:bodyPr>
          <a:lstStyle/>
          <a:p>
            <a:r>
              <a:rPr lang="en-US" dirty="0"/>
              <a:t>The Agenda</a:t>
            </a:r>
          </a:p>
        </p:txBody>
      </p:sp>
    </p:spTree>
    <p:extLst>
      <p:ext uri="{BB962C8B-B14F-4D97-AF65-F5344CB8AC3E}">
        <p14:creationId xmlns:p14="http://schemas.microsoft.com/office/powerpoint/2010/main" val="2340593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sp>
        <p:nvSpPr>
          <p:cNvPr id="3" name="Content Placeholder 2"/>
          <p:cNvSpPr>
            <a:spLocks noGrp="1"/>
          </p:cNvSpPr>
          <p:nvPr>
            <p:ph idx="1"/>
          </p:nvPr>
        </p:nvSpPr>
        <p:spPr/>
        <p:txBody>
          <a:bodyPr>
            <a:normAutofit lnSpcReduction="10000"/>
          </a:bodyPr>
          <a:lstStyle/>
          <a:p>
            <a:pPr>
              <a:lnSpc>
                <a:spcPct val="150000"/>
              </a:lnSpc>
            </a:pPr>
            <a:r>
              <a:rPr lang="en-US" dirty="0"/>
              <a:t>Repeat steps 3 and 4 until convergence is achieved (there is no change in the cluster affiliations)</a:t>
            </a:r>
          </a:p>
          <a:p>
            <a:pPr>
              <a:lnSpc>
                <a:spcPct val="150000"/>
              </a:lnSpc>
            </a:pPr>
            <a:r>
              <a:rPr lang="en-US" dirty="0"/>
              <a:t>Benefits of k-means:</a:t>
            </a:r>
          </a:p>
          <a:p>
            <a:pPr lvl="1">
              <a:lnSpc>
                <a:spcPct val="150000"/>
              </a:lnSpc>
            </a:pPr>
            <a:r>
              <a:rPr lang="en-US" dirty="0"/>
              <a:t>Less sensitive to outliers</a:t>
            </a:r>
          </a:p>
          <a:p>
            <a:pPr lvl="1">
              <a:lnSpc>
                <a:spcPct val="150000"/>
              </a:lnSpc>
            </a:pPr>
            <a:r>
              <a:rPr lang="en-US" dirty="0"/>
              <a:t>Less computationally demanding compared to hierarchical methods.</a:t>
            </a:r>
          </a:p>
          <a:p>
            <a:pPr lvl="1">
              <a:lnSpc>
                <a:spcPct val="150000"/>
              </a:lnSpc>
            </a:pPr>
            <a:r>
              <a:rPr lang="en-US" dirty="0"/>
              <a:t>Use only on interval or ratio-data.</a:t>
            </a:r>
          </a:p>
        </p:txBody>
      </p:sp>
    </p:spTree>
    <p:extLst>
      <p:ext uri="{BB962C8B-B14F-4D97-AF65-F5344CB8AC3E}">
        <p14:creationId xmlns:p14="http://schemas.microsoft.com/office/powerpoint/2010/main" val="1335032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9430D-502F-312E-ABDD-947E29717CA5}"/>
              </a:ext>
            </a:extLst>
          </p:cNvPr>
          <p:cNvSpPr>
            <a:spLocks noGrp="1"/>
          </p:cNvSpPr>
          <p:nvPr>
            <p:ph type="title"/>
          </p:nvPr>
        </p:nvSpPr>
        <p:spPr/>
        <p:txBody>
          <a:bodyPr/>
          <a:lstStyle/>
          <a:p>
            <a:r>
              <a:rPr lang="en-US" dirty="0"/>
              <a:t>Text As Data: The Lingo</a:t>
            </a:r>
          </a:p>
        </p:txBody>
      </p:sp>
      <p:sp>
        <p:nvSpPr>
          <p:cNvPr id="3" name="Content Placeholder 2">
            <a:extLst>
              <a:ext uri="{FF2B5EF4-FFF2-40B4-BE49-F238E27FC236}">
                <a16:creationId xmlns:a16="http://schemas.microsoft.com/office/drawing/2014/main" id="{DFA8E466-FFD1-4930-EFA3-9E463050AB9D}"/>
              </a:ext>
            </a:extLst>
          </p:cNvPr>
          <p:cNvSpPr>
            <a:spLocks noGrp="1"/>
          </p:cNvSpPr>
          <p:nvPr>
            <p:ph idx="1"/>
          </p:nvPr>
        </p:nvSpPr>
        <p:spPr/>
        <p:txBody>
          <a:bodyPr/>
          <a:lstStyle/>
          <a:p>
            <a:pPr marL="457200" lvl="1" indent="0">
              <a:buNone/>
            </a:pPr>
            <a:r>
              <a:rPr lang="en-US" b="1" dirty="0">
                <a:solidFill>
                  <a:schemeClr val="bg1">
                    <a:alpha val="70000"/>
                  </a:schemeClr>
                </a:solidFill>
              </a:rPr>
              <a:t>Corpus</a:t>
            </a:r>
            <a:r>
              <a:rPr lang="en-US" dirty="0"/>
              <a:t>: large set of text or documents that we are analyzing</a:t>
            </a:r>
          </a:p>
          <a:p>
            <a:pPr marL="457200" lvl="1" indent="0">
              <a:buNone/>
            </a:pPr>
            <a:r>
              <a:rPr lang="en-US" b="1" dirty="0">
                <a:solidFill>
                  <a:schemeClr val="bg1">
                    <a:alpha val="70000"/>
                  </a:schemeClr>
                </a:solidFill>
              </a:rPr>
              <a:t>Token</a:t>
            </a:r>
            <a:r>
              <a:rPr lang="en-US" dirty="0">
                <a:solidFill>
                  <a:schemeClr val="bg1">
                    <a:alpha val="70000"/>
                  </a:schemeClr>
                </a:solidFill>
              </a:rPr>
              <a:t>: </a:t>
            </a:r>
            <a:r>
              <a:rPr lang="en-US" dirty="0">
                <a:solidFill>
                  <a:schemeClr val="accent1">
                    <a:lumMod val="20000"/>
                    <a:lumOff val="80000"/>
                    <a:alpha val="70000"/>
                  </a:schemeClr>
                </a:solidFill>
              </a:rPr>
              <a:t>unit of text. Usually a word.</a:t>
            </a:r>
          </a:p>
          <a:p>
            <a:pPr marL="457200" lvl="1" indent="0">
              <a:buNone/>
            </a:pPr>
            <a:r>
              <a:rPr lang="en-US" b="1" dirty="0">
                <a:solidFill>
                  <a:schemeClr val="bg1">
                    <a:alpha val="70000"/>
                  </a:schemeClr>
                </a:solidFill>
              </a:rPr>
              <a:t>Tokenization:</a:t>
            </a:r>
            <a:r>
              <a:rPr lang="en-US" dirty="0">
                <a:solidFill>
                  <a:schemeClr val="accent1">
                    <a:lumMod val="20000"/>
                    <a:lumOff val="80000"/>
                    <a:alpha val="70000"/>
                  </a:schemeClr>
                </a:solidFill>
              </a:rPr>
              <a:t> Process of splitting text into tokens</a:t>
            </a:r>
          </a:p>
          <a:p>
            <a:pPr marL="457200" lvl="1" indent="0">
              <a:buNone/>
            </a:pPr>
            <a:endParaRPr lang="en-US" dirty="0">
              <a:solidFill>
                <a:schemeClr val="accent1">
                  <a:lumMod val="20000"/>
                  <a:lumOff val="80000"/>
                  <a:alpha val="70000"/>
                </a:schemeClr>
              </a:solidFill>
            </a:endParaRPr>
          </a:p>
          <a:p>
            <a:pPr marL="457200" lvl="1" indent="0">
              <a:buNone/>
            </a:pPr>
            <a:endParaRPr lang="en-US" b="1" dirty="0">
              <a:solidFill>
                <a:schemeClr val="bg1">
                  <a:alpha val="70000"/>
                </a:schemeClr>
              </a:solidFill>
            </a:endParaRPr>
          </a:p>
          <a:p>
            <a:pPr marL="457200" lvl="1" indent="0">
              <a:buNone/>
            </a:pPr>
            <a:endParaRPr lang="en-US" dirty="0"/>
          </a:p>
        </p:txBody>
      </p:sp>
    </p:spTree>
    <p:extLst>
      <p:ext uri="{BB962C8B-B14F-4D97-AF65-F5344CB8AC3E}">
        <p14:creationId xmlns:p14="http://schemas.microsoft.com/office/powerpoint/2010/main" val="1506249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9E38-F7D9-C3F1-9B27-FD24C59A32EB}"/>
              </a:ext>
            </a:extLst>
          </p:cNvPr>
          <p:cNvSpPr>
            <a:spLocks noGrp="1"/>
          </p:cNvSpPr>
          <p:nvPr>
            <p:ph type="title"/>
          </p:nvPr>
        </p:nvSpPr>
        <p:spPr/>
        <p:txBody>
          <a:bodyPr/>
          <a:lstStyle/>
          <a:p>
            <a:r>
              <a:rPr lang="en-US" dirty="0"/>
              <a:t>Storing Text in the Computer (From text to Mathematical Objects</a:t>
            </a:r>
          </a:p>
        </p:txBody>
      </p:sp>
      <p:sp>
        <p:nvSpPr>
          <p:cNvPr id="3" name="Content Placeholder 2">
            <a:extLst>
              <a:ext uri="{FF2B5EF4-FFF2-40B4-BE49-F238E27FC236}">
                <a16:creationId xmlns:a16="http://schemas.microsoft.com/office/drawing/2014/main" id="{183BC36E-2A8E-2B5B-00E0-446F7182775C}"/>
              </a:ext>
            </a:extLst>
          </p:cNvPr>
          <p:cNvSpPr>
            <a:spLocks noGrp="1"/>
          </p:cNvSpPr>
          <p:nvPr>
            <p:ph idx="1"/>
          </p:nvPr>
        </p:nvSpPr>
        <p:spPr/>
        <p:txBody>
          <a:bodyPr/>
          <a:lstStyle/>
          <a:p>
            <a:r>
              <a:rPr lang="en-US" dirty="0"/>
              <a:t>String</a:t>
            </a:r>
          </a:p>
          <a:p>
            <a:r>
              <a:rPr lang="en-US" dirty="0"/>
              <a:t>Corpus</a:t>
            </a:r>
          </a:p>
          <a:p>
            <a:r>
              <a:rPr lang="en-US" dirty="0"/>
              <a:t>Document-term-Matrix</a:t>
            </a:r>
          </a:p>
          <a:p>
            <a:r>
              <a:rPr lang="en-US" dirty="0" err="1"/>
              <a:t>TidyText</a:t>
            </a:r>
            <a:r>
              <a:rPr lang="en-US" dirty="0"/>
              <a:t> format (R Specific)</a:t>
            </a:r>
          </a:p>
        </p:txBody>
      </p:sp>
      <p:pic>
        <p:nvPicPr>
          <p:cNvPr id="1026" name="Picture 2" descr="A flowchart of a typical text analysis using tidy data principles. This chapter shows how to summarize and visualize text using these tools.">
            <a:extLst>
              <a:ext uri="{FF2B5EF4-FFF2-40B4-BE49-F238E27FC236}">
                <a16:creationId xmlns:a16="http://schemas.microsoft.com/office/drawing/2014/main" id="{B8730C44-EA40-677C-56F7-C2151B8D5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197559"/>
            <a:ext cx="6536724" cy="129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619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E84A-5A7C-D47C-C386-78DE7B32F020}"/>
              </a:ext>
            </a:extLst>
          </p:cNvPr>
          <p:cNvSpPr>
            <a:spLocks noGrp="1"/>
          </p:cNvSpPr>
          <p:nvPr>
            <p:ph type="title"/>
          </p:nvPr>
        </p:nvSpPr>
        <p:spPr/>
        <p:txBody>
          <a:bodyPr/>
          <a:lstStyle/>
          <a:p>
            <a:r>
              <a:rPr lang="en-US" dirty="0"/>
              <a:t>Document-Term Matrix\Tidy Text</a:t>
            </a:r>
          </a:p>
        </p:txBody>
      </p:sp>
      <p:pic>
        <p:nvPicPr>
          <p:cNvPr id="5" name="Content Placeholder 4" descr="Table&#10;&#10;Description automatically generated">
            <a:extLst>
              <a:ext uri="{FF2B5EF4-FFF2-40B4-BE49-F238E27FC236}">
                <a16:creationId xmlns:a16="http://schemas.microsoft.com/office/drawing/2014/main" id="{A87522F9-EC27-471C-320C-A0454C98D66B}"/>
              </a:ext>
            </a:extLst>
          </p:cNvPr>
          <p:cNvPicPr>
            <a:picLocks noGrp="1" noChangeAspect="1"/>
          </p:cNvPicPr>
          <p:nvPr>
            <p:ph idx="1"/>
          </p:nvPr>
        </p:nvPicPr>
        <p:blipFill>
          <a:blip r:embed="rId2"/>
          <a:stretch>
            <a:fillRect/>
          </a:stretch>
        </p:blipFill>
        <p:spPr>
          <a:xfrm>
            <a:off x="762000" y="1995584"/>
            <a:ext cx="4843647" cy="3853335"/>
          </a:xfrm>
        </p:spPr>
      </p:pic>
      <p:sp>
        <p:nvSpPr>
          <p:cNvPr id="7" name="TextBox 6">
            <a:extLst>
              <a:ext uri="{FF2B5EF4-FFF2-40B4-BE49-F238E27FC236}">
                <a16:creationId xmlns:a16="http://schemas.microsoft.com/office/drawing/2014/main" id="{74C65872-3F2F-1480-49D1-A548DFF28C7A}"/>
              </a:ext>
            </a:extLst>
          </p:cNvPr>
          <p:cNvSpPr txBox="1"/>
          <p:nvPr/>
        </p:nvSpPr>
        <p:spPr>
          <a:xfrm>
            <a:off x="0" y="6550223"/>
            <a:ext cx="10667999" cy="307777"/>
          </a:xfrm>
          <a:prstGeom prst="rect">
            <a:avLst/>
          </a:prstGeom>
          <a:noFill/>
        </p:spPr>
        <p:txBody>
          <a:bodyPr wrap="square">
            <a:spAutoFit/>
          </a:bodyPr>
          <a:lstStyle/>
          <a:p>
            <a:r>
              <a:rPr lang="en-US" sz="1400" dirty="0"/>
              <a:t>https://</a:t>
            </a:r>
            <a:r>
              <a:rPr lang="en-US" sz="1400" dirty="0" err="1"/>
              <a:t>bookdown.org</a:t>
            </a:r>
            <a:r>
              <a:rPr lang="en-US" sz="1400" dirty="0"/>
              <a:t>/Maxine/tidy-text-mining/</a:t>
            </a:r>
          </a:p>
        </p:txBody>
      </p:sp>
      <p:pic>
        <p:nvPicPr>
          <p:cNvPr id="9" name="Picture 8" descr="Table&#10;&#10;Description automatically generated">
            <a:extLst>
              <a:ext uri="{FF2B5EF4-FFF2-40B4-BE49-F238E27FC236}">
                <a16:creationId xmlns:a16="http://schemas.microsoft.com/office/drawing/2014/main" id="{F8B525DC-852B-B27B-4CF7-F5AE794526A5}"/>
              </a:ext>
            </a:extLst>
          </p:cNvPr>
          <p:cNvPicPr>
            <a:picLocks noChangeAspect="1"/>
          </p:cNvPicPr>
          <p:nvPr/>
        </p:nvPicPr>
        <p:blipFill>
          <a:blip r:embed="rId3"/>
          <a:stretch>
            <a:fillRect/>
          </a:stretch>
        </p:blipFill>
        <p:spPr>
          <a:xfrm>
            <a:off x="5939933" y="1995584"/>
            <a:ext cx="5336353" cy="3810627"/>
          </a:xfrm>
          <a:prstGeom prst="rect">
            <a:avLst/>
          </a:prstGeom>
        </p:spPr>
      </p:pic>
      <p:sp>
        <p:nvSpPr>
          <p:cNvPr id="10" name="TextBox 9">
            <a:extLst>
              <a:ext uri="{FF2B5EF4-FFF2-40B4-BE49-F238E27FC236}">
                <a16:creationId xmlns:a16="http://schemas.microsoft.com/office/drawing/2014/main" id="{8A9394DE-D3E3-713C-62EE-0AAAAC50233F}"/>
              </a:ext>
            </a:extLst>
          </p:cNvPr>
          <p:cNvSpPr txBox="1"/>
          <p:nvPr/>
        </p:nvSpPr>
        <p:spPr>
          <a:xfrm>
            <a:off x="762000" y="6068451"/>
            <a:ext cx="1797095" cy="369332"/>
          </a:xfrm>
          <a:prstGeom prst="rect">
            <a:avLst/>
          </a:prstGeom>
          <a:noFill/>
        </p:spPr>
        <p:txBody>
          <a:bodyPr wrap="none" rtlCol="0">
            <a:spAutoFit/>
          </a:bodyPr>
          <a:lstStyle/>
          <a:p>
            <a:r>
              <a:rPr lang="en-US" dirty="0"/>
              <a:t>“Bag of Words”</a:t>
            </a:r>
          </a:p>
        </p:txBody>
      </p:sp>
    </p:spTree>
    <p:extLst>
      <p:ext uri="{BB962C8B-B14F-4D97-AF65-F5344CB8AC3E}">
        <p14:creationId xmlns:p14="http://schemas.microsoft.com/office/powerpoint/2010/main" val="320757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1"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2"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3"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Table&#10;&#10;Description automatically generated">
            <a:extLst>
              <a:ext uri="{FF2B5EF4-FFF2-40B4-BE49-F238E27FC236}">
                <a16:creationId xmlns:a16="http://schemas.microsoft.com/office/drawing/2014/main" id="{9121F650-58B3-587F-29D8-7F4B26293D55}"/>
              </a:ext>
            </a:extLst>
          </p:cNvPr>
          <p:cNvPicPr>
            <a:picLocks noChangeAspect="1"/>
          </p:cNvPicPr>
          <p:nvPr/>
        </p:nvPicPr>
        <p:blipFill rotWithShape="1">
          <a:blip r:embed="rId2"/>
          <a:srcRect r="2991" b="1"/>
          <a:stretch/>
        </p:blipFill>
        <p:spPr>
          <a:xfrm>
            <a:off x="20" y="10"/>
            <a:ext cx="12207220" cy="6857990"/>
          </a:xfrm>
          <a:prstGeom prst="rect">
            <a:avLst/>
          </a:prstGeom>
        </p:spPr>
      </p:pic>
      <p:sp>
        <p:nvSpPr>
          <p:cNvPr id="24"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BA55C-95CD-B78F-1C1A-8AE7125E133C}"/>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Simplifying Documents</a:t>
            </a:r>
          </a:p>
        </p:txBody>
      </p:sp>
      <p:sp>
        <p:nvSpPr>
          <p:cNvPr id="3" name="Content Placeholder 2">
            <a:extLst>
              <a:ext uri="{FF2B5EF4-FFF2-40B4-BE49-F238E27FC236}">
                <a16:creationId xmlns:a16="http://schemas.microsoft.com/office/drawing/2014/main" id="{4B5EFBA5-DC87-050B-D2AE-BDE3FB0C144C}"/>
              </a:ext>
            </a:extLst>
          </p:cNvPr>
          <p:cNvSpPr>
            <a:spLocks noGrp="1"/>
          </p:cNvSpPr>
          <p:nvPr>
            <p:ph idx="1"/>
          </p:nvPr>
        </p:nvSpPr>
        <p:spPr>
          <a:xfrm>
            <a:off x="839754" y="3962435"/>
            <a:ext cx="3732245" cy="2699622"/>
          </a:xfrm>
          <a:solidFill>
            <a:schemeClr val="bg1"/>
          </a:solidFill>
        </p:spPr>
        <p:txBody>
          <a:bodyPr vert="horz" lIns="91440" tIns="45720" rIns="91440" bIns="45720" rtlCol="0">
            <a:normAutofit fontScale="92500" lnSpcReduction="20000"/>
          </a:bodyPr>
          <a:lstStyle/>
          <a:p>
            <a:pPr marL="0" indent="0">
              <a:buNone/>
            </a:pPr>
            <a:r>
              <a:rPr lang="en-US" sz="2400" kern="1200" dirty="0">
                <a:solidFill>
                  <a:schemeClr val="tx2">
                    <a:alpha val="70000"/>
                  </a:schemeClr>
                </a:solidFill>
                <a:latin typeface="+mn-lt"/>
                <a:ea typeface="+mn-ea"/>
                <a:cs typeface="+mn-cs"/>
              </a:rPr>
              <a:t>Remove </a:t>
            </a:r>
            <a:r>
              <a:rPr lang="en-US" sz="2400" kern="1200" dirty="0" err="1">
                <a:solidFill>
                  <a:schemeClr val="tx2">
                    <a:alpha val="70000"/>
                  </a:schemeClr>
                </a:solidFill>
                <a:latin typeface="+mn-lt"/>
                <a:ea typeface="+mn-ea"/>
                <a:cs typeface="+mn-cs"/>
              </a:rPr>
              <a:t>Stopwords</a:t>
            </a:r>
            <a:endParaRPr lang="en-US" sz="2400" kern="1200" dirty="0">
              <a:solidFill>
                <a:schemeClr val="tx2">
                  <a:alpha val="70000"/>
                </a:schemeClr>
              </a:solidFill>
              <a:latin typeface="+mn-lt"/>
              <a:ea typeface="+mn-ea"/>
              <a:cs typeface="+mn-cs"/>
            </a:endParaRPr>
          </a:p>
          <a:p>
            <a:pPr marL="0" indent="0">
              <a:buNone/>
            </a:pPr>
            <a:r>
              <a:rPr lang="en-US" sz="2400" dirty="0">
                <a:solidFill>
                  <a:schemeClr val="tx2">
                    <a:alpha val="70000"/>
                  </a:schemeClr>
                </a:solidFill>
              </a:rPr>
              <a:t>Remove Whitespaces</a:t>
            </a:r>
          </a:p>
          <a:p>
            <a:pPr marL="0" indent="0">
              <a:buNone/>
            </a:pPr>
            <a:r>
              <a:rPr lang="en-US" sz="2400" kern="1200" dirty="0">
                <a:solidFill>
                  <a:schemeClr val="tx2">
                    <a:alpha val="70000"/>
                  </a:schemeClr>
                </a:solidFill>
                <a:latin typeface="+mn-lt"/>
                <a:ea typeface="+mn-ea"/>
                <a:cs typeface="+mn-cs"/>
              </a:rPr>
              <a:t>Stemming (walking, walked, walks </a:t>
            </a:r>
            <a:r>
              <a:rPr lang="en-US" sz="2400" kern="1200" dirty="0">
                <a:solidFill>
                  <a:schemeClr val="tx2">
                    <a:alpha val="70000"/>
                  </a:schemeClr>
                </a:solidFill>
                <a:latin typeface="+mn-lt"/>
                <a:ea typeface="+mn-ea"/>
                <a:cs typeface="+mn-cs"/>
                <a:sym typeface="Wingdings" pitchFamily="2" charset="2"/>
              </a:rPr>
              <a:t> walk</a:t>
            </a:r>
          </a:p>
          <a:p>
            <a:pPr marL="0" indent="0">
              <a:buNone/>
            </a:pPr>
            <a:r>
              <a:rPr lang="en-US" sz="2400" dirty="0">
                <a:solidFill>
                  <a:schemeClr val="tx2">
                    <a:alpha val="70000"/>
                  </a:schemeClr>
                </a:solidFill>
                <a:sym typeface="Wingdings" pitchFamily="2" charset="2"/>
              </a:rPr>
              <a:t>Remove Punctuation, Numbers</a:t>
            </a:r>
            <a:endParaRPr lang="en-US" sz="2400" kern="1200" dirty="0">
              <a:solidFill>
                <a:schemeClr val="tx2">
                  <a:alpha val="70000"/>
                </a:schemeClr>
              </a:solidFill>
              <a:latin typeface="+mn-lt"/>
              <a:ea typeface="+mn-ea"/>
              <a:cs typeface="+mn-cs"/>
            </a:endParaRPr>
          </a:p>
        </p:txBody>
      </p:sp>
    </p:spTree>
    <p:extLst>
      <p:ext uri="{BB962C8B-B14F-4D97-AF65-F5344CB8AC3E}">
        <p14:creationId xmlns:p14="http://schemas.microsoft.com/office/powerpoint/2010/main" val="652707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40E8-0E4F-91AA-4E2E-14FE2D547AFD}"/>
              </a:ext>
            </a:extLst>
          </p:cNvPr>
          <p:cNvSpPr>
            <a:spLocks noGrp="1"/>
          </p:cNvSpPr>
          <p:nvPr>
            <p:ph type="title"/>
          </p:nvPr>
        </p:nvSpPr>
        <p:spPr/>
        <p:txBody>
          <a:bodyPr/>
          <a:lstStyle/>
          <a:p>
            <a:r>
              <a:rPr lang="en-US" dirty="0"/>
              <a:t>Quantifying Text</a:t>
            </a:r>
          </a:p>
        </p:txBody>
      </p:sp>
      <p:sp>
        <p:nvSpPr>
          <p:cNvPr id="3" name="Content Placeholder 2">
            <a:extLst>
              <a:ext uri="{FF2B5EF4-FFF2-40B4-BE49-F238E27FC236}">
                <a16:creationId xmlns:a16="http://schemas.microsoft.com/office/drawing/2014/main" id="{64A50E0D-ECA3-2EF2-D9EF-CC8148CDE99B}"/>
              </a:ext>
            </a:extLst>
          </p:cNvPr>
          <p:cNvSpPr>
            <a:spLocks noGrp="1"/>
          </p:cNvSpPr>
          <p:nvPr>
            <p:ph idx="1"/>
          </p:nvPr>
        </p:nvSpPr>
        <p:spPr/>
        <p:txBody>
          <a:bodyPr/>
          <a:lstStyle/>
          <a:p>
            <a:r>
              <a:rPr lang="en-US" b="1" dirty="0">
                <a:solidFill>
                  <a:schemeClr val="bg1">
                    <a:alpha val="70000"/>
                  </a:schemeClr>
                </a:solidFill>
              </a:rPr>
              <a:t>Term Frequency (</a:t>
            </a:r>
            <a:r>
              <a:rPr lang="en-US" b="1" dirty="0" err="1">
                <a:solidFill>
                  <a:schemeClr val="bg1">
                    <a:alpha val="70000"/>
                  </a:schemeClr>
                </a:solidFill>
              </a:rPr>
              <a:t>tf</a:t>
            </a:r>
            <a:r>
              <a:rPr lang="en-US" b="1" dirty="0">
                <a:solidFill>
                  <a:schemeClr val="bg1">
                    <a:alpha val="70000"/>
                  </a:schemeClr>
                </a:solidFill>
              </a:rPr>
              <a:t>): </a:t>
            </a:r>
            <a:r>
              <a:rPr lang="en-US" dirty="0"/>
              <a:t>how frequently a term appears in a document.</a:t>
            </a:r>
          </a:p>
          <a:p>
            <a:r>
              <a:rPr lang="en-US" b="1" dirty="0">
                <a:solidFill>
                  <a:schemeClr val="bg1">
                    <a:alpha val="70000"/>
                  </a:schemeClr>
                </a:solidFill>
              </a:rPr>
              <a:t>Inverse Document Frequency (</a:t>
            </a:r>
            <a:r>
              <a:rPr lang="en-US" b="1" dirty="0" err="1">
                <a:solidFill>
                  <a:schemeClr val="bg1">
                    <a:alpha val="70000"/>
                  </a:schemeClr>
                </a:solidFill>
              </a:rPr>
              <a:t>idf</a:t>
            </a:r>
            <a:r>
              <a:rPr lang="en-US" b="1" dirty="0">
                <a:solidFill>
                  <a:schemeClr val="bg1">
                    <a:alpha val="70000"/>
                  </a:schemeClr>
                </a:solidFill>
              </a:rPr>
              <a:t>): </a:t>
            </a:r>
            <a:r>
              <a:rPr lang="en-US" dirty="0"/>
              <a:t>less weight to common words, more for less frequent words.</a:t>
            </a:r>
          </a:p>
          <a:p>
            <a:r>
              <a:rPr lang="en-US" b="1" dirty="0" err="1">
                <a:solidFill>
                  <a:schemeClr val="bg1">
                    <a:alpha val="70000"/>
                  </a:schemeClr>
                </a:solidFill>
              </a:rPr>
              <a:t>tf-idf</a:t>
            </a:r>
            <a:r>
              <a:rPr lang="en-US" b="1" dirty="0">
                <a:solidFill>
                  <a:schemeClr val="bg1">
                    <a:alpha val="70000"/>
                  </a:schemeClr>
                </a:solidFill>
              </a:rPr>
              <a:t>: </a:t>
            </a:r>
            <a:r>
              <a:rPr lang="en-US" dirty="0" err="1"/>
              <a:t>tf</a:t>
            </a:r>
            <a:r>
              <a:rPr lang="en-US" dirty="0"/>
              <a:t>*</a:t>
            </a:r>
            <a:r>
              <a:rPr lang="en-US" dirty="0" err="1"/>
              <a:t>idf</a:t>
            </a:r>
            <a:r>
              <a:rPr lang="en-US" dirty="0"/>
              <a:t> -&gt; frequency of term adjusted for how frequently it is used.</a:t>
            </a:r>
            <a:endParaRPr lang="en-US" b="1" dirty="0">
              <a:solidFill>
                <a:schemeClr val="bg1">
                  <a:alpha val="70000"/>
                </a:schemeClr>
              </a:solidFill>
            </a:endParaRPr>
          </a:p>
        </p:txBody>
      </p:sp>
      <p:sp>
        <p:nvSpPr>
          <p:cNvPr id="5" name="TextBox 4">
            <a:extLst>
              <a:ext uri="{FF2B5EF4-FFF2-40B4-BE49-F238E27FC236}">
                <a16:creationId xmlns:a16="http://schemas.microsoft.com/office/drawing/2014/main" id="{ECC660F9-2B4D-D52D-973C-47E42222DA6E}"/>
              </a:ext>
            </a:extLst>
          </p:cNvPr>
          <p:cNvSpPr txBox="1"/>
          <p:nvPr/>
        </p:nvSpPr>
        <p:spPr>
          <a:xfrm>
            <a:off x="762000" y="6488668"/>
            <a:ext cx="6097554" cy="369332"/>
          </a:xfrm>
          <a:prstGeom prst="rect">
            <a:avLst/>
          </a:prstGeom>
          <a:noFill/>
        </p:spPr>
        <p:txBody>
          <a:bodyPr wrap="square">
            <a:spAutoFit/>
          </a:bodyPr>
          <a:lstStyle/>
          <a:p>
            <a:r>
              <a:rPr lang="en-US" dirty="0"/>
              <a:t>https://</a:t>
            </a:r>
            <a:r>
              <a:rPr lang="en-US" dirty="0" err="1"/>
              <a:t>www.tidytextmining.com</a:t>
            </a:r>
            <a:r>
              <a:rPr lang="en-US" dirty="0"/>
              <a:t>/</a:t>
            </a:r>
            <a:r>
              <a:rPr lang="en-US" dirty="0" err="1"/>
              <a:t>tfidf.html</a:t>
            </a:r>
            <a:endParaRPr lang="en-US" dirty="0"/>
          </a:p>
        </p:txBody>
      </p:sp>
      <p:pic>
        <p:nvPicPr>
          <p:cNvPr id="7" name="Picture 6" descr="Diagram&#10;&#10;Description automatically generated">
            <a:extLst>
              <a:ext uri="{FF2B5EF4-FFF2-40B4-BE49-F238E27FC236}">
                <a16:creationId xmlns:a16="http://schemas.microsoft.com/office/drawing/2014/main" id="{AF65CB6D-7A64-37A6-C0B6-6CB5AB4B98DA}"/>
              </a:ext>
            </a:extLst>
          </p:cNvPr>
          <p:cNvPicPr>
            <a:picLocks noChangeAspect="1"/>
          </p:cNvPicPr>
          <p:nvPr/>
        </p:nvPicPr>
        <p:blipFill>
          <a:blip r:embed="rId2"/>
          <a:stretch>
            <a:fillRect/>
          </a:stretch>
        </p:blipFill>
        <p:spPr>
          <a:xfrm>
            <a:off x="2964800" y="5502050"/>
            <a:ext cx="3894754" cy="794325"/>
          </a:xfrm>
          <a:prstGeom prst="rect">
            <a:avLst/>
          </a:prstGeom>
        </p:spPr>
      </p:pic>
    </p:spTree>
    <p:extLst>
      <p:ext uri="{BB962C8B-B14F-4D97-AF65-F5344CB8AC3E}">
        <p14:creationId xmlns:p14="http://schemas.microsoft.com/office/powerpoint/2010/main" val="109385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2ACFF5-626D-63B9-A96A-9981C47EC56F}"/>
              </a:ext>
            </a:extLst>
          </p:cNvPr>
          <p:cNvPicPr>
            <a:picLocks noChangeAspect="1"/>
          </p:cNvPicPr>
          <p:nvPr/>
        </p:nvPicPr>
        <p:blipFill rotWithShape="1">
          <a:blip r:embed="rId2"/>
          <a:srcRect t="9510" r="-1" b="15650"/>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8" name="Freeform: Shape 17">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B5FA077-B668-DED2-6B8D-BB787EE73C72}"/>
              </a:ext>
            </a:extLst>
          </p:cNvPr>
          <p:cNvSpPr>
            <a:spLocks noGrp="1"/>
          </p:cNvSpPr>
          <p:nvPr>
            <p:ph idx="1"/>
          </p:nvPr>
        </p:nvSpPr>
        <p:spPr>
          <a:xfrm>
            <a:off x="762000" y="2286000"/>
            <a:ext cx="5334000" cy="3810001"/>
          </a:xfrm>
        </p:spPr>
        <p:txBody>
          <a:bodyPr>
            <a:normAutofit/>
          </a:bodyPr>
          <a:lstStyle/>
          <a:p>
            <a:r>
              <a:rPr lang="en-US" sz="2400" dirty="0"/>
              <a:t>Least Absolute Shrinkage and Selection Operator</a:t>
            </a:r>
          </a:p>
          <a:p>
            <a:r>
              <a:rPr lang="en-US" sz="2400" dirty="0"/>
              <a:t>Feature selection\Regularization Method</a:t>
            </a:r>
          </a:p>
          <a:p>
            <a:r>
              <a:rPr lang="en-US" sz="2400" dirty="0"/>
              <a:t>Shrinks coefficients of unimportant predictors to 0.</a:t>
            </a:r>
          </a:p>
        </p:txBody>
      </p:sp>
      <p:sp>
        <p:nvSpPr>
          <p:cNvPr id="2" name="Title 1">
            <a:extLst>
              <a:ext uri="{FF2B5EF4-FFF2-40B4-BE49-F238E27FC236}">
                <a16:creationId xmlns:a16="http://schemas.microsoft.com/office/drawing/2014/main" id="{FC1A58B5-DC79-E8DB-2622-F893E03A055F}"/>
              </a:ext>
            </a:extLst>
          </p:cNvPr>
          <p:cNvSpPr>
            <a:spLocks noGrp="1"/>
          </p:cNvSpPr>
          <p:nvPr>
            <p:ph type="title"/>
          </p:nvPr>
        </p:nvSpPr>
        <p:spPr>
          <a:xfrm>
            <a:off x="762000" y="762000"/>
            <a:ext cx="5334000" cy="1524000"/>
          </a:xfrm>
        </p:spPr>
        <p:txBody>
          <a:bodyPr>
            <a:normAutofit/>
          </a:bodyPr>
          <a:lstStyle/>
          <a:p>
            <a:r>
              <a:rPr lang="en-US" sz="3200"/>
              <a:t>Text Classification (&amp; The LASSO)</a:t>
            </a:r>
          </a:p>
        </p:txBody>
      </p:sp>
    </p:spTree>
    <p:extLst>
      <p:ext uri="{BB962C8B-B14F-4D97-AF65-F5344CB8AC3E}">
        <p14:creationId xmlns:p14="http://schemas.microsoft.com/office/powerpoint/2010/main" val="1852372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4283-3913-4211-F149-F5461C46F1C9}"/>
              </a:ext>
            </a:extLst>
          </p:cNvPr>
          <p:cNvSpPr>
            <a:spLocks noGrp="1"/>
          </p:cNvSpPr>
          <p:nvPr>
            <p:ph type="title"/>
          </p:nvPr>
        </p:nvSpPr>
        <p:spPr/>
        <p:txBody>
          <a:bodyPr/>
          <a:lstStyle/>
          <a:p>
            <a:r>
              <a:rPr lang="en-US" dirty="0"/>
              <a:t>The Motivating Example: Using Real Estate Listings to Study Neighborhoods</a:t>
            </a:r>
          </a:p>
        </p:txBody>
      </p:sp>
      <p:pic>
        <p:nvPicPr>
          <p:cNvPr id="5" name="Content Placeholder 4" descr="Graphical user interface, text, application&#10;&#10;Description automatically generated">
            <a:extLst>
              <a:ext uri="{FF2B5EF4-FFF2-40B4-BE49-F238E27FC236}">
                <a16:creationId xmlns:a16="http://schemas.microsoft.com/office/drawing/2014/main" id="{0F6AE1BB-F9FE-E040-C92F-58056E7C4731}"/>
              </a:ext>
            </a:extLst>
          </p:cNvPr>
          <p:cNvPicPr>
            <a:picLocks noGrp="1" noChangeAspect="1"/>
          </p:cNvPicPr>
          <p:nvPr>
            <p:ph idx="1"/>
          </p:nvPr>
        </p:nvPicPr>
        <p:blipFill>
          <a:blip r:embed="rId2"/>
          <a:stretch>
            <a:fillRect/>
          </a:stretch>
        </p:blipFill>
        <p:spPr>
          <a:xfrm>
            <a:off x="868240" y="2391103"/>
            <a:ext cx="4754795" cy="4207839"/>
          </a:xfrm>
        </p:spPr>
      </p:pic>
    </p:spTree>
    <p:extLst>
      <p:ext uri="{BB962C8B-B14F-4D97-AF65-F5344CB8AC3E}">
        <p14:creationId xmlns:p14="http://schemas.microsoft.com/office/powerpoint/2010/main" val="202290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663-C819-415D-F098-134FA73C133C}"/>
              </a:ext>
            </a:extLst>
          </p:cNvPr>
          <p:cNvSpPr>
            <a:spLocks noGrp="1"/>
          </p:cNvSpPr>
          <p:nvPr>
            <p:ph type="title"/>
          </p:nvPr>
        </p:nvSpPr>
        <p:spPr/>
        <p:txBody>
          <a:bodyPr/>
          <a:lstStyle/>
          <a:p>
            <a:r>
              <a:rPr lang="en-US" dirty="0"/>
              <a:t>How it all began..</a:t>
            </a:r>
          </a:p>
        </p:txBody>
      </p:sp>
      <p:pic>
        <p:nvPicPr>
          <p:cNvPr id="4" name="Picture 3">
            <a:extLst>
              <a:ext uri="{FF2B5EF4-FFF2-40B4-BE49-F238E27FC236}">
                <a16:creationId xmlns:a16="http://schemas.microsoft.com/office/drawing/2014/main" id="{E3223900-1A73-3FE2-55BC-A6DBF8A99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879" y="2286000"/>
            <a:ext cx="5305167" cy="3978876"/>
          </a:xfrm>
          <a:prstGeom prst="rect">
            <a:avLst/>
          </a:prstGeom>
          <a:solidFill>
            <a:srgbClr val="FFFFFF">
              <a:shade val="85000"/>
            </a:srgbClr>
          </a:solidFill>
        </p:spPr>
      </p:pic>
      <p:pic>
        <p:nvPicPr>
          <p:cNvPr id="5" name="Picture 4">
            <a:extLst>
              <a:ext uri="{FF2B5EF4-FFF2-40B4-BE49-F238E27FC236}">
                <a16:creationId xmlns:a16="http://schemas.microsoft.com/office/drawing/2014/main" id="{18177DF1-3B8A-09A5-B71D-6B2E22E417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8544" y="2293639"/>
            <a:ext cx="2233820" cy="3971237"/>
          </a:xfrm>
          <a:prstGeom prst="rect">
            <a:avLst/>
          </a:prstGeom>
          <a:scene3d>
            <a:camera prst="orthographicFront"/>
            <a:lightRig rig="threePt" dir="t"/>
          </a:scene3d>
          <a:sp3d contourW="6350" prstMaterial="matte">
            <a:bevelT w="101600" h="101600"/>
            <a:contourClr>
              <a:srgbClr val="969696"/>
            </a:contourClr>
          </a:sp3d>
        </p:spPr>
      </p:pic>
      <p:pic>
        <p:nvPicPr>
          <p:cNvPr id="7" name="Graphic 6" descr="Lightbulb with solid fill">
            <a:extLst>
              <a:ext uri="{FF2B5EF4-FFF2-40B4-BE49-F238E27FC236}">
                <a16:creationId xmlns:a16="http://schemas.microsoft.com/office/drawing/2014/main" id="{7C60946D-79E6-A670-B84D-28F9A8BC5D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6263" y="2199503"/>
            <a:ext cx="914400" cy="914400"/>
          </a:xfrm>
          <a:prstGeom prst="rect">
            <a:avLst/>
          </a:prstGeom>
        </p:spPr>
      </p:pic>
      <p:pic>
        <p:nvPicPr>
          <p:cNvPr id="8" name="Graphic 7" descr="Lightbulb with solid fill">
            <a:extLst>
              <a:ext uri="{FF2B5EF4-FFF2-40B4-BE49-F238E27FC236}">
                <a16:creationId xmlns:a16="http://schemas.microsoft.com/office/drawing/2014/main" id="{82379A24-D4E8-685D-52B1-69F89C0638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5985" y="2199503"/>
            <a:ext cx="914400" cy="914400"/>
          </a:xfrm>
          <a:prstGeom prst="rect">
            <a:avLst/>
          </a:prstGeom>
        </p:spPr>
      </p:pic>
      <p:pic>
        <p:nvPicPr>
          <p:cNvPr id="9" name="Graphic 8" descr="Lightbulb with solid fill">
            <a:extLst>
              <a:ext uri="{FF2B5EF4-FFF2-40B4-BE49-F238E27FC236}">
                <a16:creationId xmlns:a16="http://schemas.microsoft.com/office/drawing/2014/main" id="{B901DF77-22C0-AFDE-9838-C16210944F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20098" y="2207142"/>
            <a:ext cx="914400" cy="914400"/>
          </a:xfrm>
          <a:prstGeom prst="rect">
            <a:avLst/>
          </a:prstGeom>
        </p:spPr>
      </p:pic>
      <p:sp>
        <p:nvSpPr>
          <p:cNvPr id="10" name="Content Placeholder 2">
            <a:extLst>
              <a:ext uri="{FF2B5EF4-FFF2-40B4-BE49-F238E27FC236}">
                <a16:creationId xmlns:a16="http://schemas.microsoft.com/office/drawing/2014/main" id="{7BE030E8-8401-42FD-2B9C-271A7A263B25}"/>
              </a:ext>
            </a:extLst>
          </p:cNvPr>
          <p:cNvSpPr txBox="1">
            <a:spLocks/>
          </p:cNvSpPr>
          <p:nvPr/>
        </p:nvSpPr>
        <p:spPr>
          <a:xfrm>
            <a:off x="8787331" y="3129181"/>
            <a:ext cx="3404669" cy="313569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What can property text advertisements tell us about:</a:t>
            </a:r>
          </a:p>
          <a:p>
            <a:pPr lvl="1"/>
            <a:r>
              <a:rPr lang="en-US" sz="2000" dirty="0"/>
              <a:t>What invisible changes are taking place in the neighborhood?</a:t>
            </a:r>
          </a:p>
          <a:p>
            <a:pPr lvl="1"/>
            <a:r>
              <a:rPr lang="en-US" sz="2000" dirty="0"/>
              <a:t>Relative importance of various amenities in residential sorting?</a:t>
            </a:r>
          </a:p>
          <a:p>
            <a:pPr marL="324000" lvl="1" indent="0">
              <a:buFont typeface="Arial" panose="020B0604020202020204" pitchFamily="34" charset="0"/>
              <a:buNone/>
            </a:pPr>
            <a:endParaRPr lang="en-US" sz="2000" dirty="0"/>
          </a:p>
        </p:txBody>
      </p:sp>
    </p:spTree>
    <p:extLst>
      <p:ext uri="{BB962C8B-B14F-4D97-AF65-F5344CB8AC3E}">
        <p14:creationId xmlns:p14="http://schemas.microsoft.com/office/powerpoint/2010/main" val="194054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5"/>
            <a:ext cx="3433547" cy="1366281"/>
          </a:xfrm>
        </p:spPr>
        <p:txBody>
          <a:bodyPr>
            <a:normAutofit/>
          </a:bodyPr>
          <a:lstStyle/>
          <a:p>
            <a:r>
              <a:rPr lang="en-US">
                <a:solidFill>
                  <a:srgbClr val="FFFFFF"/>
                </a:solidFill>
              </a:rPr>
              <a:t>Background</a:t>
            </a:r>
          </a:p>
        </p:txBody>
      </p:sp>
      <p:sp>
        <p:nvSpPr>
          <p:cNvPr id="5" name="Content Placeholder 4">
            <a:extLst>
              <a:ext uri="{FF2B5EF4-FFF2-40B4-BE49-F238E27FC236}">
                <a16:creationId xmlns:a16="http://schemas.microsoft.com/office/drawing/2014/main" id="{4FBD31EE-0B8B-934C-8A4A-CD3C33672E31}"/>
              </a:ext>
            </a:extLst>
          </p:cNvPr>
          <p:cNvSpPr>
            <a:spLocks noGrp="1"/>
          </p:cNvSpPr>
          <p:nvPr>
            <p:ph idx="1"/>
          </p:nvPr>
        </p:nvSpPr>
        <p:spPr>
          <a:xfrm>
            <a:off x="554019" y="2043014"/>
            <a:ext cx="3460720" cy="4318828"/>
          </a:xfrm>
        </p:spPr>
        <p:txBody>
          <a:bodyPr>
            <a:normAutofit fontScale="85000" lnSpcReduction="20000"/>
          </a:bodyPr>
          <a:lstStyle/>
          <a:p>
            <a:r>
              <a:rPr lang="en-US" dirty="0">
                <a:solidFill>
                  <a:schemeClr val="bg1"/>
                </a:solidFill>
              </a:rPr>
              <a:t>Neighborhood changes are ultimately the result of the in and out migration of residents.</a:t>
            </a:r>
          </a:p>
          <a:p>
            <a:r>
              <a:rPr lang="en-US" dirty="0">
                <a:solidFill>
                  <a:schemeClr val="bg1"/>
                </a:solidFill>
              </a:rPr>
              <a:t>Amenity-based framework for understanding residential sorting. </a:t>
            </a:r>
          </a:p>
        </p:txBody>
      </p:sp>
      <p:pic>
        <p:nvPicPr>
          <p:cNvPr id="1026" name="Picture 2" descr="Can we have more equality and more economic growth, too?">
            <a:extLst>
              <a:ext uri="{FF2B5EF4-FFF2-40B4-BE49-F238E27FC236}">
                <a16:creationId xmlns:a16="http://schemas.microsoft.com/office/drawing/2014/main" id="{2E83E330-D2D6-2A47-AB43-B40E1C63E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30" y="584846"/>
            <a:ext cx="3650289" cy="2052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new mythology of rich cities and poor suburbs">
            <a:extLst>
              <a:ext uri="{FF2B5EF4-FFF2-40B4-BE49-F238E27FC236}">
                <a16:creationId xmlns:a16="http://schemas.microsoft.com/office/drawing/2014/main" id="{5F075112-A8F0-EC43-AC5A-049EF67E6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706" y="584846"/>
            <a:ext cx="3076102" cy="20523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loring COVID-19, Urban Planning And Toronto Real Estate - Urbaneer -  Toronto Real Estate, Blog, Condos, Homes">
            <a:extLst>
              <a:ext uri="{FF2B5EF4-FFF2-40B4-BE49-F238E27FC236}">
                <a16:creationId xmlns:a16="http://schemas.microsoft.com/office/drawing/2014/main" id="{1F873EF4-D962-6340-A53C-E8C065596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1829" y="2797036"/>
            <a:ext cx="3650289" cy="24291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rbansci 03 00009 g002">
            <a:extLst>
              <a:ext uri="{FF2B5EF4-FFF2-40B4-BE49-F238E27FC236}">
                <a16:creationId xmlns:a16="http://schemas.microsoft.com/office/drawing/2014/main" id="{865D317B-7F86-084D-A4C2-824388118E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4747"/>
          <a:stretch/>
        </p:blipFill>
        <p:spPr bwMode="auto">
          <a:xfrm>
            <a:off x="8470251" y="2679635"/>
            <a:ext cx="3205011" cy="4141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2F8E9-127E-AE41-9FE6-43C4C34431F2}"/>
              </a:ext>
            </a:extLst>
          </p:cNvPr>
          <p:cNvSpPr>
            <a:spLocks noGrp="1"/>
          </p:cNvSpPr>
          <p:nvPr>
            <p:ph type="title"/>
          </p:nvPr>
        </p:nvSpPr>
        <p:spPr/>
        <p:txBody>
          <a:bodyPr/>
          <a:lstStyle/>
          <a:p>
            <a:r>
              <a:rPr lang="en-US" dirty="0"/>
              <a:t>However…</a:t>
            </a:r>
          </a:p>
        </p:txBody>
      </p:sp>
      <p:sp>
        <p:nvSpPr>
          <p:cNvPr id="4" name="Text Placeholder 3">
            <a:extLst>
              <a:ext uri="{FF2B5EF4-FFF2-40B4-BE49-F238E27FC236}">
                <a16:creationId xmlns:a16="http://schemas.microsoft.com/office/drawing/2014/main" id="{11428EF4-BA21-554D-81A5-02432BB49732}"/>
              </a:ext>
            </a:extLst>
          </p:cNvPr>
          <p:cNvSpPr>
            <a:spLocks noGrp="1"/>
          </p:cNvSpPr>
          <p:nvPr>
            <p:ph type="body" sz="half" idx="2"/>
          </p:nvPr>
        </p:nvSpPr>
        <p:spPr/>
        <p:txBody>
          <a:bodyPr/>
          <a:lstStyle/>
          <a:p>
            <a:r>
              <a:rPr lang="en-US" dirty="0"/>
              <a:t>The housing market is far from an equal opportunity one.</a:t>
            </a:r>
          </a:p>
          <a:p>
            <a:endParaRPr lang="en-US" dirty="0"/>
          </a:p>
          <a:p>
            <a:r>
              <a:rPr lang="en-US" dirty="0"/>
              <a:t>Years of discriminatory processes have prevented groups of individuals from realizing the homes &amp; neighborhoods of their choosing.</a:t>
            </a:r>
          </a:p>
        </p:txBody>
      </p:sp>
      <p:pic>
        <p:nvPicPr>
          <p:cNvPr id="5" name="Picture 4">
            <a:extLst>
              <a:ext uri="{FF2B5EF4-FFF2-40B4-BE49-F238E27FC236}">
                <a16:creationId xmlns:a16="http://schemas.microsoft.com/office/drawing/2014/main" id="{4C493C0B-5715-8A4F-B5F3-8554EE63B27B}"/>
              </a:ext>
            </a:extLst>
          </p:cNvPr>
          <p:cNvPicPr>
            <a:picLocks noChangeAspect="1"/>
          </p:cNvPicPr>
          <p:nvPr/>
        </p:nvPicPr>
        <p:blipFill>
          <a:blip r:embed="rId3"/>
          <a:stretch>
            <a:fillRect/>
          </a:stretch>
        </p:blipFill>
        <p:spPr>
          <a:xfrm>
            <a:off x="4520776" y="2168328"/>
            <a:ext cx="2896079" cy="3001391"/>
          </a:xfrm>
          <a:prstGeom prst="rect">
            <a:avLst/>
          </a:prstGeom>
        </p:spPr>
      </p:pic>
      <p:pic>
        <p:nvPicPr>
          <p:cNvPr id="2050" name="Picture 2" descr="How Much Commission Does a Realtor Make On a Million-Dollar House?">
            <a:extLst>
              <a:ext uri="{FF2B5EF4-FFF2-40B4-BE49-F238E27FC236}">
                <a16:creationId xmlns:a16="http://schemas.microsoft.com/office/drawing/2014/main" id="{27B9A5CC-8B5A-E540-A800-401F6768CE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0489" y="2168328"/>
            <a:ext cx="3401667" cy="28208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4C26B8-7D89-214D-9D29-D38F5E6A6869}"/>
              </a:ext>
            </a:extLst>
          </p:cNvPr>
          <p:cNvSpPr txBox="1"/>
          <p:nvPr/>
        </p:nvSpPr>
        <p:spPr>
          <a:xfrm>
            <a:off x="0" y="5495836"/>
            <a:ext cx="7983404" cy="1200329"/>
          </a:xfrm>
          <a:prstGeom prst="rect">
            <a:avLst/>
          </a:prstGeom>
          <a:noFill/>
        </p:spPr>
        <p:txBody>
          <a:bodyPr wrap="none" rtlCol="0">
            <a:spAutoFit/>
          </a:bodyPr>
          <a:lstStyle/>
          <a:p>
            <a:r>
              <a:rPr lang="en-US" dirty="0"/>
              <a:t>What role to listings play in sorting process?</a:t>
            </a:r>
          </a:p>
          <a:p>
            <a:endParaRPr lang="en-US" dirty="0"/>
          </a:p>
          <a:p>
            <a:r>
              <a:rPr lang="en-US" dirty="0"/>
              <a:t>Does the language used vary by the racial makeup of neighborhoods and </a:t>
            </a:r>
          </a:p>
          <a:p>
            <a:r>
              <a:rPr lang="en-US" dirty="0"/>
              <a:t>who is purchasing homes in those neighborhoods?</a:t>
            </a:r>
          </a:p>
        </p:txBody>
      </p:sp>
    </p:spTree>
    <p:extLst>
      <p:ext uri="{BB962C8B-B14F-4D97-AF65-F5344CB8AC3E}">
        <p14:creationId xmlns:p14="http://schemas.microsoft.com/office/powerpoint/2010/main" val="341207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7060-83E3-476C-BDF9-C5C337E5C06D}"/>
              </a:ext>
            </a:extLst>
          </p:cNvPr>
          <p:cNvSpPr>
            <a:spLocks noGrp="1"/>
          </p:cNvSpPr>
          <p:nvPr>
            <p:ph type="title"/>
          </p:nvPr>
        </p:nvSpPr>
        <p:spPr>
          <a:xfrm>
            <a:off x="742281" y="894874"/>
            <a:ext cx="5292811" cy="914400"/>
          </a:xfrm>
        </p:spPr>
        <p:txBody>
          <a:bodyPr anchor="ctr">
            <a:normAutofit/>
          </a:bodyPr>
          <a:lstStyle/>
          <a:p>
            <a:r>
              <a:rPr lang="en-US" dirty="0">
                <a:solidFill>
                  <a:srgbClr val="FFFFFF"/>
                </a:solidFill>
              </a:rPr>
              <a:t>Objective 1</a:t>
            </a:r>
          </a:p>
        </p:txBody>
      </p:sp>
      <p:sp>
        <p:nvSpPr>
          <p:cNvPr id="3" name="Content Placeholder 2">
            <a:extLst>
              <a:ext uri="{FF2B5EF4-FFF2-40B4-BE49-F238E27FC236}">
                <a16:creationId xmlns:a16="http://schemas.microsoft.com/office/drawing/2014/main" id="{5FD4D98D-9198-45F8-B23C-D18FDD808C87}"/>
              </a:ext>
            </a:extLst>
          </p:cNvPr>
          <p:cNvSpPr>
            <a:spLocks noGrp="1"/>
          </p:cNvSpPr>
          <p:nvPr>
            <p:ph idx="1"/>
          </p:nvPr>
        </p:nvSpPr>
        <p:spPr>
          <a:xfrm>
            <a:off x="4617992" y="2102634"/>
            <a:ext cx="7227167" cy="3860491"/>
          </a:xfrm>
        </p:spPr>
        <p:txBody>
          <a:bodyPr>
            <a:normAutofit/>
          </a:bodyPr>
          <a:lstStyle/>
          <a:p>
            <a:r>
              <a:rPr lang="en-US" sz="1800" dirty="0"/>
              <a:t>Blend </a:t>
            </a:r>
            <a:r>
              <a:rPr lang="en-US" sz="1800" b="1" dirty="0"/>
              <a:t>property descriptions (public remarks) </a:t>
            </a:r>
            <a:r>
              <a:rPr lang="en-US" sz="1800" dirty="0"/>
              <a:t>with annually updated </a:t>
            </a:r>
            <a:r>
              <a:rPr lang="en-US" sz="1800" b="1" dirty="0"/>
              <a:t>Home Mortgage Disclosure Act (HMDA) </a:t>
            </a:r>
            <a:r>
              <a:rPr lang="en-US" sz="1800" dirty="0"/>
              <a:t>data to:</a:t>
            </a:r>
          </a:p>
          <a:p>
            <a:pPr lvl="1"/>
            <a:r>
              <a:rPr lang="en-US" sz="1600" dirty="0"/>
              <a:t>Develop framework to understand relative importance of amenities in residential sorting patterns</a:t>
            </a:r>
          </a:p>
          <a:p>
            <a:pPr lvl="1"/>
            <a:r>
              <a:rPr lang="en-US" sz="1600" dirty="0"/>
              <a:t>Predict neighborhood type based on text (and going forward: neighborhood change)</a:t>
            </a:r>
          </a:p>
          <a:p>
            <a:r>
              <a:rPr lang="en-US" sz="1800" dirty="0"/>
              <a:t>Potential to understand changes in real time than retrospective surveys on aggregate neighborhood statistics</a:t>
            </a:r>
          </a:p>
        </p:txBody>
      </p:sp>
      <p:pic>
        <p:nvPicPr>
          <p:cNvPr id="7" name="Picture 6">
            <a:extLst>
              <a:ext uri="{FF2B5EF4-FFF2-40B4-BE49-F238E27FC236}">
                <a16:creationId xmlns:a16="http://schemas.microsoft.com/office/drawing/2014/main" id="{19BCE0C7-FC9C-4A64-BB05-62663449E829}"/>
              </a:ext>
            </a:extLst>
          </p:cNvPr>
          <p:cNvPicPr>
            <a:picLocks noChangeAspect="1"/>
          </p:cNvPicPr>
          <p:nvPr/>
        </p:nvPicPr>
        <p:blipFill rotWithShape="1">
          <a:blip r:embed="rId3"/>
          <a:srcRect l="17614" t="7340" r="18257" b="11627"/>
          <a:stretch/>
        </p:blipFill>
        <p:spPr>
          <a:xfrm>
            <a:off x="709853" y="2102635"/>
            <a:ext cx="3207240" cy="2195193"/>
          </a:xfrm>
          <a:prstGeom prst="rect">
            <a:avLst/>
          </a:prstGeom>
        </p:spPr>
      </p:pic>
      <p:pic>
        <p:nvPicPr>
          <p:cNvPr id="9" name="Picture 8">
            <a:extLst>
              <a:ext uri="{FF2B5EF4-FFF2-40B4-BE49-F238E27FC236}">
                <a16:creationId xmlns:a16="http://schemas.microsoft.com/office/drawing/2014/main" id="{3F85FF6B-6C4C-4114-ADA5-0925BF9B1A6C}"/>
              </a:ext>
            </a:extLst>
          </p:cNvPr>
          <p:cNvPicPr>
            <a:picLocks noChangeAspect="1"/>
          </p:cNvPicPr>
          <p:nvPr/>
        </p:nvPicPr>
        <p:blipFill rotWithShape="1">
          <a:blip r:embed="rId4"/>
          <a:srcRect l="19183" t="7394" r="18271" b="18199"/>
          <a:stretch/>
        </p:blipFill>
        <p:spPr>
          <a:xfrm>
            <a:off x="709852" y="4427691"/>
            <a:ext cx="3234569" cy="2084320"/>
          </a:xfrm>
          <a:prstGeom prst="rect">
            <a:avLst/>
          </a:prstGeom>
        </p:spPr>
      </p:pic>
    </p:spTree>
    <p:extLst>
      <p:ext uri="{BB962C8B-B14F-4D97-AF65-F5344CB8AC3E}">
        <p14:creationId xmlns:p14="http://schemas.microsoft.com/office/powerpoint/2010/main" val="398883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0C721-EB8B-4241-960E-0F4E90AC8006}"/>
              </a:ext>
            </a:extLst>
          </p:cNvPr>
          <p:cNvSpPr>
            <a:spLocks noGrp="1"/>
          </p:cNvSpPr>
          <p:nvPr>
            <p:ph type="title"/>
          </p:nvPr>
        </p:nvSpPr>
        <p:spPr/>
        <p:txBody>
          <a:bodyPr/>
          <a:lstStyle/>
          <a:p>
            <a:r>
              <a:rPr lang="en-US" dirty="0"/>
              <a:t>Methodological overview</a:t>
            </a:r>
          </a:p>
        </p:txBody>
      </p:sp>
      <p:graphicFrame>
        <p:nvGraphicFramePr>
          <p:cNvPr id="4" name="Content Placeholder 3">
            <a:extLst>
              <a:ext uri="{FF2B5EF4-FFF2-40B4-BE49-F238E27FC236}">
                <a16:creationId xmlns:a16="http://schemas.microsoft.com/office/drawing/2014/main" id="{3E074C24-032E-4783-A4C1-5A22C1631A02}"/>
              </a:ext>
            </a:extLst>
          </p:cNvPr>
          <p:cNvGraphicFramePr>
            <a:graphicFrameLocks noGrp="1"/>
          </p:cNvGraphicFramePr>
          <p:nvPr>
            <p:ph idx="1"/>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653147"/>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879</TotalTime>
  <Words>2299</Words>
  <Application>Microsoft Office PowerPoint</Application>
  <PresentationFormat>Widescreen</PresentationFormat>
  <Paragraphs>261</Paragraphs>
  <Slides>36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Avenir Next LT Pro</vt:lpstr>
      <vt:lpstr>Avenir Next LT Pro Light</vt:lpstr>
      <vt:lpstr>Calibri</vt:lpstr>
      <vt:lpstr>Sitka Subheading</vt:lpstr>
      <vt:lpstr>Wingdings</vt:lpstr>
      <vt:lpstr>PebbleVTI</vt:lpstr>
      <vt:lpstr>Spatial Analysis using Text as Data</vt:lpstr>
      <vt:lpstr>PowerPoint Presentation</vt:lpstr>
      <vt:lpstr>The Agenda</vt:lpstr>
      <vt:lpstr>The Motivating Example: Using Real Estate Listings to Study Neighborhoods</vt:lpstr>
      <vt:lpstr>How it all began..</vt:lpstr>
      <vt:lpstr>Background</vt:lpstr>
      <vt:lpstr>However…</vt:lpstr>
      <vt:lpstr>Objective 1</vt:lpstr>
      <vt:lpstr>Methodological overview</vt:lpstr>
      <vt:lpstr>Neighborhood Typology</vt:lpstr>
      <vt:lpstr>Text processing </vt:lpstr>
      <vt:lpstr>Predictive analytical framework</vt:lpstr>
      <vt:lpstr>Exploratory text analysis</vt:lpstr>
      <vt:lpstr>PowerPoint Presentation</vt:lpstr>
      <vt:lpstr>PowerPoint Presentation</vt:lpstr>
      <vt:lpstr>PowerPoint Presentation</vt:lpstr>
      <vt:lpstr>PowerPoint Presentation</vt:lpstr>
      <vt:lpstr>PowerPoint Presentation</vt:lpstr>
      <vt:lpstr>Conclusions</vt:lpstr>
      <vt:lpstr>Part 2: The Methods</vt:lpstr>
      <vt:lpstr>Just a bit about k-means</vt:lpstr>
      <vt:lpstr>How do they do it?</vt:lpstr>
      <vt:lpstr>Measuring similarity</vt:lpstr>
      <vt:lpstr>Variables on Different Scales</vt:lpstr>
      <vt:lpstr>K-means</vt:lpstr>
      <vt:lpstr>K-means</vt:lpstr>
      <vt:lpstr>K-means</vt:lpstr>
      <vt:lpstr>K-means</vt:lpstr>
      <vt:lpstr>K-means</vt:lpstr>
      <vt:lpstr>K-means</vt:lpstr>
      <vt:lpstr>Text As Data: The Lingo</vt:lpstr>
      <vt:lpstr>Storing Text in the Computer (From text to Mathematical Objects</vt:lpstr>
      <vt:lpstr>Document-Term Matrix\Tidy Text</vt:lpstr>
      <vt:lpstr>Simplifying Documents</vt:lpstr>
      <vt:lpstr>Quantifying Text</vt:lpstr>
      <vt:lpstr>Text Classification (&amp; The LASSO)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Analysis using Text as Data</dc:title>
  <dc:creator>Delmelle, Elizabeth</dc:creator>
  <cp:lastModifiedBy>Yang, Junyi</cp:lastModifiedBy>
  <cp:revision>32</cp:revision>
  <dcterms:created xsi:type="dcterms:W3CDTF">2022-11-11T01:19:33Z</dcterms:created>
  <dcterms:modified xsi:type="dcterms:W3CDTF">2024-04-12T14:53:33Z</dcterms:modified>
</cp:coreProperties>
</file>